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59" r:id="rId6"/>
    <p:sldId id="269" r:id="rId7"/>
    <p:sldId id="260" r:id="rId8"/>
    <p:sldId id="274" r:id="rId9"/>
    <p:sldId id="270" r:id="rId10"/>
    <p:sldId id="272" r:id="rId11"/>
    <p:sldId id="273" r:id="rId12"/>
    <p:sldId id="27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90E3A-CF14-4184-95D7-42E72326781A}" v="47" dt="2021-09-21T21:15:32.2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enya Perry Neely" userId="05285269-fe48-4ca3-b48a-6a1eddef3e67" providerId="ADAL" clId="{3D490E3A-CF14-4184-95D7-42E72326781A}"/>
    <pc:docChg chg="modSld">
      <pc:chgData name="Zakenya Perry Neely" userId="05285269-fe48-4ca3-b48a-6a1eddef3e67" providerId="ADAL" clId="{3D490E3A-CF14-4184-95D7-42E72326781A}" dt="2021-09-21T21:15:32.243" v="108" actId="255"/>
      <pc:docMkLst>
        <pc:docMk/>
      </pc:docMkLst>
      <pc:sldChg chg="modSp mod">
        <pc:chgData name="Zakenya Perry Neely" userId="05285269-fe48-4ca3-b48a-6a1eddef3e67" providerId="ADAL" clId="{3D490E3A-CF14-4184-95D7-42E72326781A}" dt="2021-09-21T21:09:39.677" v="67" actId="115"/>
        <pc:sldMkLst>
          <pc:docMk/>
          <pc:sldMk cId="0" sldId="259"/>
        </pc:sldMkLst>
        <pc:spChg chg="mod">
          <ac:chgData name="Zakenya Perry Neely" userId="05285269-fe48-4ca3-b48a-6a1eddef3e67" providerId="ADAL" clId="{3D490E3A-CF14-4184-95D7-42E72326781A}" dt="2021-09-21T21:09:39.677" v="67" actId="115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Zakenya Perry Neely" userId="05285269-fe48-4ca3-b48a-6a1eddef3e67" providerId="ADAL" clId="{3D490E3A-CF14-4184-95D7-42E72326781A}" dt="2021-09-21T21:15:32.243" v="108" actId="255"/>
        <pc:sldMkLst>
          <pc:docMk/>
          <pc:sldMk cId="0" sldId="268"/>
        </pc:sldMkLst>
        <pc:graphicFrameChg chg="mod">
          <ac:chgData name="Zakenya Perry Neely" userId="05285269-fe48-4ca3-b48a-6a1eddef3e67" providerId="ADAL" clId="{3D490E3A-CF14-4184-95D7-42E72326781A}" dt="2021-09-21T21:15:32.243" v="108" actId="255"/>
          <ac:graphicFrameMkLst>
            <pc:docMk/>
            <pc:sldMk cId="0" sldId="268"/>
            <ac:graphicFrameMk id="18" creationId="{2FDD942F-3666-4F58-AFB8-40754533A09E}"/>
          </ac:graphicFrameMkLst>
        </pc:graphicFrameChg>
      </pc:sldChg>
      <pc:sldChg chg="modSp">
        <pc:chgData name="Zakenya Perry Neely" userId="05285269-fe48-4ca3-b48a-6a1eddef3e67" providerId="ADAL" clId="{3D490E3A-CF14-4184-95D7-42E72326781A}" dt="2021-09-21T17:44:11.892" v="5" actId="20577"/>
        <pc:sldMkLst>
          <pc:docMk/>
          <pc:sldMk cId="1518342387" sldId="274"/>
        </pc:sldMkLst>
        <pc:graphicFrameChg chg="mod">
          <ac:chgData name="Zakenya Perry Neely" userId="05285269-fe48-4ca3-b48a-6a1eddef3e67" providerId="ADAL" clId="{3D490E3A-CF14-4184-95D7-42E72326781A}" dt="2021-09-21T17:44:11.892" v="5" actId="20577"/>
          <ac:graphicFrameMkLst>
            <pc:docMk/>
            <pc:sldMk cId="1518342387" sldId="274"/>
            <ac:graphicFrameMk id="8" creationId="{74C606DA-0F2B-461F-B02C-BBA633EBDDD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accreditation@nafcc.org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mailto:accreditation@nafcc.org" TargetMode="External"/><Relationship Id="rId1" Type="http://schemas.openxmlformats.org/officeDocument/2006/relationships/hyperlink" Target="mailto:observers@nafcc.org" TargetMode="Externa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accreditation@nafcc.org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mailto:observers@nafcc.org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hyperlink" Target="mailto:accreditation@nafcc.org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36091-A6F5-4237-B11F-A61808CA5E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792CE-34AC-40C9-9F41-778CBC0A574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209FA0F-A0D8-4F6A-A849-571EC9FEC58B}" type="parTrans" cxnId="{CADEDF4A-5F56-4602-81D3-382C53ECC61E}">
      <dgm:prSet/>
      <dgm:spPr/>
      <dgm:t>
        <a:bodyPr/>
        <a:lstStyle/>
        <a:p>
          <a:endParaRPr lang="en-US"/>
        </a:p>
      </dgm:t>
    </dgm:pt>
    <dgm:pt modelId="{DBDC3407-8E54-4570-9243-A9A6695EA073}" type="sibTrans" cxnId="{CADEDF4A-5F56-4602-81D3-382C53ECC61E}">
      <dgm:prSet/>
      <dgm:spPr/>
      <dgm:t>
        <a:bodyPr/>
        <a:lstStyle/>
        <a:p>
          <a:endParaRPr lang="en-US"/>
        </a:p>
      </dgm:t>
    </dgm:pt>
    <dgm:pt modelId="{22351668-74D9-4C0F-809E-B5EAD7CE6E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Observations are scheduled on a first come first serve basis, therefore priority is given to the existing pipeline</a:t>
          </a:r>
        </a:p>
      </dgm:t>
    </dgm:pt>
    <dgm:pt modelId="{EDE41D07-6B1B-42D6-96B1-83FA759E59A9}" type="parTrans" cxnId="{18200546-595C-402E-9AC2-7913E5F8E3D5}">
      <dgm:prSet/>
      <dgm:spPr/>
      <dgm:t>
        <a:bodyPr/>
        <a:lstStyle/>
        <a:p>
          <a:endParaRPr lang="en-US"/>
        </a:p>
      </dgm:t>
    </dgm:pt>
    <dgm:pt modelId="{E9F0B01E-2A36-451E-A831-705A44BF8FBD}" type="sibTrans" cxnId="{18200546-595C-402E-9AC2-7913E5F8E3D5}">
      <dgm:prSet/>
      <dgm:spPr/>
      <dgm:t>
        <a:bodyPr/>
        <a:lstStyle/>
        <a:p>
          <a:endParaRPr lang="en-US"/>
        </a:p>
      </dgm:t>
    </dgm:pt>
    <dgm:pt modelId="{0F08DE22-0148-4C43-AC7F-EBB60BB15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Virtual/Onsite observations will be scheduled in 30-day increments beginning October – November </a:t>
          </a:r>
        </a:p>
      </dgm:t>
    </dgm:pt>
    <dgm:pt modelId="{35220704-50DC-430A-81A3-A95081CDA36B}" type="parTrans" cxnId="{AE58D933-582D-4AD0-9960-51CCBC8270B9}">
      <dgm:prSet/>
      <dgm:spPr/>
      <dgm:t>
        <a:bodyPr/>
        <a:lstStyle/>
        <a:p>
          <a:endParaRPr lang="en-US"/>
        </a:p>
      </dgm:t>
    </dgm:pt>
    <dgm:pt modelId="{2A13186B-1312-4EF3-BB1B-41965B092399}" type="sibTrans" cxnId="{AE58D933-582D-4AD0-9960-51CCBC8270B9}">
      <dgm:prSet/>
      <dgm:spPr/>
      <dgm:t>
        <a:bodyPr/>
        <a:lstStyle/>
        <a:p>
          <a:endParaRPr lang="en-US"/>
        </a:p>
      </dgm:t>
    </dgm:pt>
    <dgm:pt modelId="{C18AE334-FA44-404F-A0A4-F1C600842A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2</a:t>
          </a:r>
          <a:r>
            <a:rPr lang="en-US" baseline="30000" dirty="0"/>
            <a:t>nd</a:t>
          </a:r>
          <a:r>
            <a:rPr lang="en-US" dirty="0"/>
            <a:t> round of observations will begin mid January </a:t>
          </a:r>
          <a:r>
            <a:rPr lang="en-US" baseline="30000" dirty="0"/>
            <a:t> </a:t>
          </a:r>
          <a:endParaRPr lang="en-US" dirty="0"/>
        </a:p>
      </dgm:t>
    </dgm:pt>
    <dgm:pt modelId="{B3C81BDD-48C6-4899-B32F-C929907266BD}" type="parTrans" cxnId="{BB58D1EA-8A65-4F3E-8761-B31EEBE8FA53}">
      <dgm:prSet/>
      <dgm:spPr/>
      <dgm:t>
        <a:bodyPr/>
        <a:lstStyle/>
        <a:p>
          <a:endParaRPr lang="en-US"/>
        </a:p>
      </dgm:t>
    </dgm:pt>
    <dgm:pt modelId="{75415E64-0D3E-4A53-9505-B0D70A46F469}" type="sibTrans" cxnId="{BB58D1EA-8A65-4F3E-8761-B31EEBE8FA53}">
      <dgm:prSet/>
      <dgm:spPr/>
      <dgm:t>
        <a:bodyPr/>
        <a:lstStyle/>
        <a:p>
          <a:endParaRPr lang="en-US"/>
        </a:p>
      </dgm:t>
    </dgm:pt>
    <dgm:pt modelId="{55F4C696-C649-404F-BFAE-7AC423B611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applicants can expect a scheduled observation 6 months after their application has been received and processed. </a:t>
          </a:r>
          <a:r>
            <a:rPr lang="en-US" baseline="30000" dirty="0"/>
            <a:t> </a:t>
          </a:r>
          <a:endParaRPr lang="en-US" dirty="0"/>
        </a:p>
      </dgm:t>
    </dgm:pt>
    <dgm:pt modelId="{68038BD5-FC29-48F5-BA14-B2B798282BA1}" type="parTrans" cxnId="{28FA8F20-88CF-4019-B319-F9F2606C3FBF}">
      <dgm:prSet/>
      <dgm:spPr/>
      <dgm:t>
        <a:bodyPr/>
        <a:lstStyle/>
        <a:p>
          <a:endParaRPr lang="en-US"/>
        </a:p>
      </dgm:t>
    </dgm:pt>
    <dgm:pt modelId="{014FF0C3-E333-4E06-AF38-DDAA3A521111}" type="sibTrans" cxnId="{28FA8F20-88CF-4019-B319-F9F2606C3FBF}">
      <dgm:prSet/>
      <dgm:spPr/>
      <dgm:t>
        <a:bodyPr/>
        <a:lstStyle/>
        <a:p>
          <a:endParaRPr lang="en-US"/>
        </a:p>
      </dgm:t>
    </dgm:pt>
    <dgm:pt modelId="{F5B52547-A73D-4D36-ACA2-59F6184D66A4}" type="pres">
      <dgm:prSet presAssocID="{D8636091-A6F5-4237-B11F-A61808CA5EB3}" presName="root" presStyleCnt="0">
        <dgm:presLayoutVars>
          <dgm:dir/>
          <dgm:resizeHandles val="exact"/>
        </dgm:presLayoutVars>
      </dgm:prSet>
      <dgm:spPr/>
    </dgm:pt>
    <dgm:pt modelId="{3F537868-61B3-4BD4-A797-B215512A3423}" type="pres">
      <dgm:prSet presAssocID="{436792CE-34AC-40C9-9F41-778CBC0A5749}" presName="compNode" presStyleCnt="0"/>
      <dgm:spPr/>
    </dgm:pt>
    <dgm:pt modelId="{C5DF4227-4D32-40D6-83D4-D48F53742624}" type="pres">
      <dgm:prSet presAssocID="{436792CE-34AC-40C9-9F41-778CBC0A5749}" presName="bgRect" presStyleLbl="bgShp" presStyleIdx="0" presStyleCnt="5"/>
      <dgm:spPr/>
    </dgm:pt>
    <dgm:pt modelId="{6040790D-57B7-4F1C-BBD4-777ACF81C522}" type="pres">
      <dgm:prSet presAssocID="{436792CE-34AC-40C9-9F41-778CBC0A57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7FE5607D-858C-4060-BA3A-728E875B1B0D}" type="pres">
      <dgm:prSet presAssocID="{436792CE-34AC-40C9-9F41-778CBC0A5749}" presName="spaceRect" presStyleCnt="0"/>
      <dgm:spPr/>
    </dgm:pt>
    <dgm:pt modelId="{4163FBDA-48A8-405F-A9EF-C96EA5B470C5}" type="pres">
      <dgm:prSet presAssocID="{436792CE-34AC-40C9-9F41-778CBC0A5749}" presName="parTx" presStyleLbl="revTx" presStyleIdx="0" presStyleCnt="5">
        <dgm:presLayoutVars>
          <dgm:chMax val="0"/>
          <dgm:chPref val="0"/>
        </dgm:presLayoutVars>
      </dgm:prSet>
      <dgm:spPr/>
    </dgm:pt>
    <dgm:pt modelId="{9C69905B-381A-49EB-85B7-C75257118E5D}" type="pres">
      <dgm:prSet presAssocID="{DBDC3407-8E54-4570-9243-A9A6695EA073}" presName="sibTrans" presStyleCnt="0"/>
      <dgm:spPr/>
    </dgm:pt>
    <dgm:pt modelId="{2D2C94DC-B874-4E3A-9A2F-557E137BDAD8}" type="pres">
      <dgm:prSet presAssocID="{22351668-74D9-4C0F-809E-B5EAD7CE6E3B}" presName="compNode" presStyleCnt="0"/>
      <dgm:spPr/>
    </dgm:pt>
    <dgm:pt modelId="{2F96AED1-E1A2-47A1-9C0B-139D3BE4817F}" type="pres">
      <dgm:prSet presAssocID="{22351668-74D9-4C0F-809E-B5EAD7CE6E3B}" presName="bgRect" presStyleLbl="bgShp" presStyleIdx="1" presStyleCnt="5" custLinFactY="-31330" custLinFactNeighborY="-100000"/>
      <dgm:spPr>
        <a:solidFill>
          <a:schemeClr val="tx1"/>
        </a:solidFill>
      </dgm:spPr>
    </dgm:pt>
    <dgm:pt modelId="{3E1E8520-37C8-475E-A032-94385C8CCA66}" type="pres">
      <dgm:prSet presAssocID="{22351668-74D9-4C0F-809E-B5EAD7CE6E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8F89DDB-E34C-4EF0-8ADF-CC65AE1C6A3C}" type="pres">
      <dgm:prSet presAssocID="{22351668-74D9-4C0F-809E-B5EAD7CE6E3B}" presName="spaceRect" presStyleCnt="0"/>
      <dgm:spPr/>
    </dgm:pt>
    <dgm:pt modelId="{D6CE6680-4A40-4F6C-A50B-F8D031861388}" type="pres">
      <dgm:prSet presAssocID="{22351668-74D9-4C0F-809E-B5EAD7CE6E3B}" presName="parTx" presStyleLbl="revTx" presStyleIdx="1" presStyleCnt="5">
        <dgm:presLayoutVars>
          <dgm:chMax val="0"/>
          <dgm:chPref val="0"/>
        </dgm:presLayoutVars>
      </dgm:prSet>
      <dgm:spPr/>
    </dgm:pt>
    <dgm:pt modelId="{6DA11213-6E93-4D9A-AB9C-4035B43DBD90}" type="pres">
      <dgm:prSet presAssocID="{E9F0B01E-2A36-451E-A831-705A44BF8FBD}" presName="sibTrans" presStyleCnt="0"/>
      <dgm:spPr/>
    </dgm:pt>
    <dgm:pt modelId="{C2627F4D-0C95-42CF-907D-E20D283971A4}" type="pres">
      <dgm:prSet presAssocID="{0F08DE22-0148-4C43-AC7F-EBB60BB15D4A}" presName="compNode" presStyleCnt="0"/>
      <dgm:spPr/>
    </dgm:pt>
    <dgm:pt modelId="{3A5D52ED-EE2B-433C-999B-35E8690BF973}" type="pres">
      <dgm:prSet presAssocID="{0F08DE22-0148-4C43-AC7F-EBB60BB15D4A}" presName="bgRect" presStyleLbl="bgShp" presStyleIdx="2" presStyleCnt="5"/>
      <dgm:spPr/>
    </dgm:pt>
    <dgm:pt modelId="{B5EB566B-176E-442E-BFF8-F3F21D76C63B}" type="pres">
      <dgm:prSet presAssocID="{0F08DE22-0148-4C43-AC7F-EBB60BB15D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4853833-E9B3-4789-8B27-46A861E201A6}" type="pres">
      <dgm:prSet presAssocID="{0F08DE22-0148-4C43-AC7F-EBB60BB15D4A}" presName="spaceRect" presStyleCnt="0"/>
      <dgm:spPr/>
    </dgm:pt>
    <dgm:pt modelId="{7E27047D-7DF4-4C00-9A87-760F676FA7B5}" type="pres">
      <dgm:prSet presAssocID="{0F08DE22-0148-4C43-AC7F-EBB60BB15D4A}" presName="parTx" presStyleLbl="revTx" presStyleIdx="2" presStyleCnt="5">
        <dgm:presLayoutVars>
          <dgm:chMax val="0"/>
          <dgm:chPref val="0"/>
        </dgm:presLayoutVars>
      </dgm:prSet>
      <dgm:spPr/>
    </dgm:pt>
    <dgm:pt modelId="{428A3DD7-B3AC-4DAE-A091-EF685DBAEFB8}" type="pres">
      <dgm:prSet presAssocID="{2A13186B-1312-4EF3-BB1B-41965B092399}" presName="sibTrans" presStyleCnt="0"/>
      <dgm:spPr/>
    </dgm:pt>
    <dgm:pt modelId="{B8EB8FD1-20CF-4812-8AF9-92EF59539CF5}" type="pres">
      <dgm:prSet presAssocID="{C18AE334-FA44-404F-A0A4-F1C600842A61}" presName="compNode" presStyleCnt="0"/>
      <dgm:spPr/>
    </dgm:pt>
    <dgm:pt modelId="{1C3D2390-E08F-4EBC-AED5-6E135995538B}" type="pres">
      <dgm:prSet presAssocID="{C18AE334-FA44-404F-A0A4-F1C600842A61}" presName="bgRect" presStyleLbl="bgShp" presStyleIdx="3" presStyleCnt="5"/>
      <dgm:spPr/>
    </dgm:pt>
    <dgm:pt modelId="{C11F69AF-9DE4-4268-B651-F89103107DD3}" type="pres">
      <dgm:prSet presAssocID="{C18AE334-FA44-404F-A0A4-F1C600842A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80B3FD3-F61D-4EE4-A850-53E5BFBA0722}" type="pres">
      <dgm:prSet presAssocID="{C18AE334-FA44-404F-A0A4-F1C600842A61}" presName="spaceRect" presStyleCnt="0"/>
      <dgm:spPr/>
    </dgm:pt>
    <dgm:pt modelId="{B9120EFE-168D-43BA-A914-E14A092DFE4B}" type="pres">
      <dgm:prSet presAssocID="{C18AE334-FA44-404F-A0A4-F1C600842A61}" presName="parTx" presStyleLbl="revTx" presStyleIdx="3" presStyleCnt="5">
        <dgm:presLayoutVars>
          <dgm:chMax val="0"/>
          <dgm:chPref val="0"/>
        </dgm:presLayoutVars>
      </dgm:prSet>
      <dgm:spPr/>
    </dgm:pt>
    <dgm:pt modelId="{11069740-F074-45FC-BEDA-D4F3B804D348}" type="pres">
      <dgm:prSet presAssocID="{75415E64-0D3E-4A53-9505-B0D70A46F469}" presName="sibTrans" presStyleCnt="0"/>
      <dgm:spPr/>
    </dgm:pt>
    <dgm:pt modelId="{571FB2AC-06BA-4F10-B324-0C2CC2E48A01}" type="pres">
      <dgm:prSet presAssocID="{55F4C696-C649-404F-BFAE-7AC423B611C1}" presName="compNode" presStyleCnt="0"/>
      <dgm:spPr/>
    </dgm:pt>
    <dgm:pt modelId="{E1ED18AB-17E4-40EB-9009-1EF869DBB652}" type="pres">
      <dgm:prSet presAssocID="{55F4C696-C649-404F-BFAE-7AC423B611C1}" presName="bgRect" presStyleLbl="bgShp" presStyleIdx="4" presStyleCnt="5"/>
      <dgm:spPr/>
    </dgm:pt>
    <dgm:pt modelId="{2B0B391A-D236-4968-B5DC-6D6805190CE7}" type="pres">
      <dgm:prSet presAssocID="{55F4C696-C649-404F-BFAE-7AC423B611C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CC2E4E1-9930-4DAE-8F96-5823910C6F6B}" type="pres">
      <dgm:prSet presAssocID="{55F4C696-C649-404F-BFAE-7AC423B611C1}" presName="spaceRect" presStyleCnt="0"/>
      <dgm:spPr/>
    </dgm:pt>
    <dgm:pt modelId="{AE97DC66-FEA9-4EE7-A7E0-AC184CB71418}" type="pres">
      <dgm:prSet presAssocID="{55F4C696-C649-404F-BFAE-7AC423B611C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A33B05-175B-4FB5-B601-D90B14EEFC50}" type="presOf" srcId="{55F4C696-C649-404F-BFAE-7AC423B611C1}" destId="{AE97DC66-FEA9-4EE7-A7E0-AC184CB71418}" srcOrd="0" destOrd="0" presId="urn:microsoft.com/office/officeart/2018/2/layout/IconVerticalSolidList"/>
    <dgm:cxn modelId="{28FA8F20-88CF-4019-B319-F9F2606C3FBF}" srcId="{D8636091-A6F5-4237-B11F-A61808CA5EB3}" destId="{55F4C696-C649-404F-BFAE-7AC423B611C1}" srcOrd="4" destOrd="0" parTransId="{68038BD5-FC29-48F5-BA14-B2B798282BA1}" sibTransId="{014FF0C3-E333-4E06-AF38-DDAA3A521111}"/>
    <dgm:cxn modelId="{AE58D933-582D-4AD0-9960-51CCBC8270B9}" srcId="{D8636091-A6F5-4237-B11F-A61808CA5EB3}" destId="{0F08DE22-0148-4C43-AC7F-EBB60BB15D4A}" srcOrd="2" destOrd="0" parTransId="{35220704-50DC-430A-81A3-A95081CDA36B}" sibTransId="{2A13186B-1312-4EF3-BB1B-41965B092399}"/>
    <dgm:cxn modelId="{18200546-595C-402E-9AC2-7913E5F8E3D5}" srcId="{D8636091-A6F5-4237-B11F-A61808CA5EB3}" destId="{22351668-74D9-4C0F-809E-B5EAD7CE6E3B}" srcOrd="1" destOrd="0" parTransId="{EDE41D07-6B1B-42D6-96B1-83FA759E59A9}" sibTransId="{E9F0B01E-2A36-451E-A831-705A44BF8FBD}"/>
    <dgm:cxn modelId="{75E75749-55F4-44BD-B517-50548CB4D172}" type="presOf" srcId="{C18AE334-FA44-404F-A0A4-F1C600842A61}" destId="{B9120EFE-168D-43BA-A914-E14A092DFE4B}" srcOrd="0" destOrd="0" presId="urn:microsoft.com/office/officeart/2018/2/layout/IconVerticalSolidList"/>
    <dgm:cxn modelId="{CADEDF4A-5F56-4602-81D3-382C53ECC61E}" srcId="{D8636091-A6F5-4237-B11F-A61808CA5EB3}" destId="{436792CE-34AC-40C9-9F41-778CBC0A5749}" srcOrd="0" destOrd="0" parTransId="{1209FA0F-A0D8-4F6A-A849-571EC9FEC58B}" sibTransId="{DBDC3407-8E54-4570-9243-A9A6695EA073}"/>
    <dgm:cxn modelId="{653F7490-2077-4592-9E21-8EEFF9AF1902}" type="presOf" srcId="{436792CE-34AC-40C9-9F41-778CBC0A5749}" destId="{4163FBDA-48A8-405F-A9EF-C96EA5B470C5}" srcOrd="0" destOrd="0" presId="urn:microsoft.com/office/officeart/2018/2/layout/IconVerticalSolidList"/>
    <dgm:cxn modelId="{422E0497-2CAF-4D37-899A-63D0A298A209}" type="presOf" srcId="{0F08DE22-0148-4C43-AC7F-EBB60BB15D4A}" destId="{7E27047D-7DF4-4C00-9A87-760F676FA7B5}" srcOrd="0" destOrd="0" presId="urn:microsoft.com/office/officeart/2018/2/layout/IconVerticalSolidList"/>
    <dgm:cxn modelId="{EF4104D5-2BE5-421A-ACC7-C1818A990833}" type="presOf" srcId="{22351668-74D9-4C0F-809E-B5EAD7CE6E3B}" destId="{D6CE6680-4A40-4F6C-A50B-F8D031861388}" srcOrd="0" destOrd="0" presId="urn:microsoft.com/office/officeart/2018/2/layout/IconVerticalSolidList"/>
    <dgm:cxn modelId="{BB58D1EA-8A65-4F3E-8761-B31EEBE8FA53}" srcId="{D8636091-A6F5-4237-B11F-A61808CA5EB3}" destId="{C18AE334-FA44-404F-A0A4-F1C600842A61}" srcOrd="3" destOrd="0" parTransId="{B3C81BDD-48C6-4899-B32F-C929907266BD}" sibTransId="{75415E64-0D3E-4A53-9505-B0D70A46F469}"/>
    <dgm:cxn modelId="{616761F6-4E82-4809-A3E0-173776D8651F}" type="presOf" srcId="{D8636091-A6F5-4237-B11F-A61808CA5EB3}" destId="{F5B52547-A73D-4D36-ACA2-59F6184D66A4}" srcOrd="0" destOrd="0" presId="urn:microsoft.com/office/officeart/2018/2/layout/IconVerticalSolidList"/>
    <dgm:cxn modelId="{61DEDE69-0DE1-4DB3-A7C1-93E9F2262FB7}" type="presParOf" srcId="{F5B52547-A73D-4D36-ACA2-59F6184D66A4}" destId="{3F537868-61B3-4BD4-A797-B215512A3423}" srcOrd="0" destOrd="0" presId="urn:microsoft.com/office/officeart/2018/2/layout/IconVerticalSolidList"/>
    <dgm:cxn modelId="{AAF0FF67-0F2B-4612-8B2D-FA1B5C2BB687}" type="presParOf" srcId="{3F537868-61B3-4BD4-A797-B215512A3423}" destId="{C5DF4227-4D32-40D6-83D4-D48F53742624}" srcOrd="0" destOrd="0" presId="urn:microsoft.com/office/officeart/2018/2/layout/IconVerticalSolidList"/>
    <dgm:cxn modelId="{0156EB61-2CE8-4BD3-A3BA-50646EEEE460}" type="presParOf" srcId="{3F537868-61B3-4BD4-A797-B215512A3423}" destId="{6040790D-57B7-4F1C-BBD4-777ACF81C522}" srcOrd="1" destOrd="0" presId="urn:microsoft.com/office/officeart/2018/2/layout/IconVerticalSolidList"/>
    <dgm:cxn modelId="{AB93CBE3-55C7-4E8F-AC83-A32FC2551103}" type="presParOf" srcId="{3F537868-61B3-4BD4-A797-B215512A3423}" destId="{7FE5607D-858C-4060-BA3A-728E875B1B0D}" srcOrd="2" destOrd="0" presId="urn:microsoft.com/office/officeart/2018/2/layout/IconVerticalSolidList"/>
    <dgm:cxn modelId="{BD047E33-626F-42B5-B0F0-901604D45C7E}" type="presParOf" srcId="{3F537868-61B3-4BD4-A797-B215512A3423}" destId="{4163FBDA-48A8-405F-A9EF-C96EA5B470C5}" srcOrd="3" destOrd="0" presId="urn:microsoft.com/office/officeart/2018/2/layout/IconVerticalSolidList"/>
    <dgm:cxn modelId="{C84DD2F9-4B71-4350-B973-73F2718106C6}" type="presParOf" srcId="{F5B52547-A73D-4D36-ACA2-59F6184D66A4}" destId="{9C69905B-381A-49EB-85B7-C75257118E5D}" srcOrd="1" destOrd="0" presId="urn:microsoft.com/office/officeart/2018/2/layout/IconVerticalSolidList"/>
    <dgm:cxn modelId="{93198265-B93E-4D88-A07F-A0EFF3B7D88F}" type="presParOf" srcId="{F5B52547-A73D-4D36-ACA2-59F6184D66A4}" destId="{2D2C94DC-B874-4E3A-9A2F-557E137BDAD8}" srcOrd="2" destOrd="0" presId="urn:microsoft.com/office/officeart/2018/2/layout/IconVerticalSolidList"/>
    <dgm:cxn modelId="{D0A3D1E6-15B4-4D31-9503-54B5960B6432}" type="presParOf" srcId="{2D2C94DC-B874-4E3A-9A2F-557E137BDAD8}" destId="{2F96AED1-E1A2-47A1-9C0B-139D3BE4817F}" srcOrd="0" destOrd="0" presId="urn:microsoft.com/office/officeart/2018/2/layout/IconVerticalSolidList"/>
    <dgm:cxn modelId="{ED282E27-39D1-4CF7-9467-7BA04A881322}" type="presParOf" srcId="{2D2C94DC-B874-4E3A-9A2F-557E137BDAD8}" destId="{3E1E8520-37C8-475E-A032-94385C8CCA66}" srcOrd="1" destOrd="0" presId="urn:microsoft.com/office/officeart/2018/2/layout/IconVerticalSolidList"/>
    <dgm:cxn modelId="{1A3105AA-1671-40D7-B473-2759EF9F02DC}" type="presParOf" srcId="{2D2C94DC-B874-4E3A-9A2F-557E137BDAD8}" destId="{F8F89DDB-E34C-4EF0-8ADF-CC65AE1C6A3C}" srcOrd="2" destOrd="0" presId="urn:microsoft.com/office/officeart/2018/2/layout/IconVerticalSolidList"/>
    <dgm:cxn modelId="{F093E597-BB2D-4A42-8509-51F4B2695889}" type="presParOf" srcId="{2D2C94DC-B874-4E3A-9A2F-557E137BDAD8}" destId="{D6CE6680-4A40-4F6C-A50B-F8D031861388}" srcOrd="3" destOrd="0" presId="urn:microsoft.com/office/officeart/2018/2/layout/IconVerticalSolidList"/>
    <dgm:cxn modelId="{9A0D2511-7D19-439A-88F8-D996B7F687D6}" type="presParOf" srcId="{F5B52547-A73D-4D36-ACA2-59F6184D66A4}" destId="{6DA11213-6E93-4D9A-AB9C-4035B43DBD90}" srcOrd="3" destOrd="0" presId="urn:microsoft.com/office/officeart/2018/2/layout/IconVerticalSolidList"/>
    <dgm:cxn modelId="{D49DE506-8824-4DF4-879B-7E25477CD214}" type="presParOf" srcId="{F5B52547-A73D-4D36-ACA2-59F6184D66A4}" destId="{C2627F4D-0C95-42CF-907D-E20D283971A4}" srcOrd="4" destOrd="0" presId="urn:microsoft.com/office/officeart/2018/2/layout/IconVerticalSolidList"/>
    <dgm:cxn modelId="{93BB60D8-4173-47D3-BABB-E5C1149B41AE}" type="presParOf" srcId="{C2627F4D-0C95-42CF-907D-E20D283971A4}" destId="{3A5D52ED-EE2B-433C-999B-35E8690BF973}" srcOrd="0" destOrd="0" presId="urn:microsoft.com/office/officeart/2018/2/layout/IconVerticalSolidList"/>
    <dgm:cxn modelId="{F1E7BC29-D395-4E6C-8602-7D3C98E45B4B}" type="presParOf" srcId="{C2627F4D-0C95-42CF-907D-E20D283971A4}" destId="{B5EB566B-176E-442E-BFF8-F3F21D76C63B}" srcOrd="1" destOrd="0" presId="urn:microsoft.com/office/officeart/2018/2/layout/IconVerticalSolidList"/>
    <dgm:cxn modelId="{9678BDFE-76B5-46A8-AAC6-5809B9099E8D}" type="presParOf" srcId="{C2627F4D-0C95-42CF-907D-E20D283971A4}" destId="{C4853833-E9B3-4789-8B27-46A861E201A6}" srcOrd="2" destOrd="0" presId="urn:microsoft.com/office/officeart/2018/2/layout/IconVerticalSolidList"/>
    <dgm:cxn modelId="{BF5CAA97-F1C7-4DD6-9605-C8576C799C07}" type="presParOf" srcId="{C2627F4D-0C95-42CF-907D-E20D283971A4}" destId="{7E27047D-7DF4-4C00-9A87-760F676FA7B5}" srcOrd="3" destOrd="0" presId="urn:microsoft.com/office/officeart/2018/2/layout/IconVerticalSolidList"/>
    <dgm:cxn modelId="{7D3CC003-7A20-4B8B-80AB-EA231C37C745}" type="presParOf" srcId="{F5B52547-A73D-4D36-ACA2-59F6184D66A4}" destId="{428A3DD7-B3AC-4DAE-A091-EF685DBAEFB8}" srcOrd="5" destOrd="0" presId="urn:microsoft.com/office/officeart/2018/2/layout/IconVerticalSolidList"/>
    <dgm:cxn modelId="{AF553983-6B24-4D25-8BC9-83024284F350}" type="presParOf" srcId="{F5B52547-A73D-4D36-ACA2-59F6184D66A4}" destId="{B8EB8FD1-20CF-4812-8AF9-92EF59539CF5}" srcOrd="6" destOrd="0" presId="urn:microsoft.com/office/officeart/2018/2/layout/IconVerticalSolidList"/>
    <dgm:cxn modelId="{0C2CD473-246F-4768-8ACF-15881C28B58F}" type="presParOf" srcId="{B8EB8FD1-20CF-4812-8AF9-92EF59539CF5}" destId="{1C3D2390-E08F-4EBC-AED5-6E135995538B}" srcOrd="0" destOrd="0" presId="urn:microsoft.com/office/officeart/2018/2/layout/IconVerticalSolidList"/>
    <dgm:cxn modelId="{53338BAE-AB77-4715-ABC7-6A3167E732A2}" type="presParOf" srcId="{B8EB8FD1-20CF-4812-8AF9-92EF59539CF5}" destId="{C11F69AF-9DE4-4268-B651-F89103107DD3}" srcOrd="1" destOrd="0" presId="urn:microsoft.com/office/officeart/2018/2/layout/IconVerticalSolidList"/>
    <dgm:cxn modelId="{6580FD72-0479-418E-8EA8-1F217346A409}" type="presParOf" srcId="{B8EB8FD1-20CF-4812-8AF9-92EF59539CF5}" destId="{D80B3FD3-F61D-4EE4-A850-53E5BFBA0722}" srcOrd="2" destOrd="0" presId="urn:microsoft.com/office/officeart/2018/2/layout/IconVerticalSolidList"/>
    <dgm:cxn modelId="{ABC76CF7-6C69-4378-B99F-70BC3B9F9302}" type="presParOf" srcId="{B8EB8FD1-20CF-4812-8AF9-92EF59539CF5}" destId="{B9120EFE-168D-43BA-A914-E14A092DFE4B}" srcOrd="3" destOrd="0" presId="urn:microsoft.com/office/officeart/2018/2/layout/IconVerticalSolidList"/>
    <dgm:cxn modelId="{B73FCC7D-6D14-42E2-9E8E-BFA9B1351C7C}" type="presParOf" srcId="{F5B52547-A73D-4D36-ACA2-59F6184D66A4}" destId="{11069740-F074-45FC-BEDA-D4F3B804D348}" srcOrd="7" destOrd="0" presId="urn:microsoft.com/office/officeart/2018/2/layout/IconVerticalSolidList"/>
    <dgm:cxn modelId="{DAD46EDF-4611-42C7-9DF3-5A4754B718D4}" type="presParOf" srcId="{F5B52547-A73D-4D36-ACA2-59F6184D66A4}" destId="{571FB2AC-06BA-4F10-B324-0C2CC2E48A01}" srcOrd="8" destOrd="0" presId="urn:microsoft.com/office/officeart/2018/2/layout/IconVerticalSolidList"/>
    <dgm:cxn modelId="{CB0B41DB-2AB1-4E38-A70F-86EA4C2DAEFF}" type="presParOf" srcId="{571FB2AC-06BA-4F10-B324-0C2CC2E48A01}" destId="{E1ED18AB-17E4-40EB-9009-1EF869DBB652}" srcOrd="0" destOrd="0" presId="urn:microsoft.com/office/officeart/2018/2/layout/IconVerticalSolidList"/>
    <dgm:cxn modelId="{3D043C8B-D43C-4D29-9A0D-8B5A8DF1B23C}" type="presParOf" srcId="{571FB2AC-06BA-4F10-B324-0C2CC2E48A01}" destId="{2B0B391A-D236-4968-B5DC-6D6805190CE7}" srcOrd="1" destOrd="0" presId="urn:microsoft.com/office/officeart/2018/2/layout/IconVerticalSolidList"/>
    <dgm:cxn modelId="{5D31F334-2E30-4486-988D-34370F4C81D3}" type="presParOf" srcId="{571FB2AC-06BA-4F10-B324-0C2CC2E48A01}" destId="{BCC2E4E1-9930-4DAE-8F96-5823910C6F6B}" srcOrd="2" destOrd="0" presId="urn:microsoft.com/office/officeart/2018/2/layout/IconVerticalSolidList"/>
    <dgm:cxn modelId="{969C9079-53E8-4FFF-A40A-A1EE1D367AAB}" type="presParOf" srcId="{571FB2AC-06BA-4F10-B324-0C2CC2E48A01}" destId="{AE97DC66-FEA9-4EE7-A7E0-AC184CB714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319CF-7D51-4E0F-8665-F10252BA9F6F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6040D1-AF0F-46C0-8AE2-073C684638ED}">
      <dgm:prSet custT="1"/>
      <dgm:spPr/>
      <dgm:t>
        <a:bodyPr/>
        <a:lstStyle/>
        <a:p>
          <a:r>
            <a:rPr lang="en-US" sz="2000" b="1" dirty="0"/>
            <a:t>SCHEDULING</a:t>
          </a:r>
          <a:r>
            <a:rPr lang="en-US" sz="1200" dirty="0"/>
            <a:t> </a:t>
          </a:r>
        </a:p>
        <a:p>
          <a:r>
            <a:rPr lang="en-US" sz="1200" dirty="0"/>
            <a:t> Onsite Observations will be scheduled in 30-day increments </a:t>
          </a:r>
        </a:p>
      </dgm:t>
    </dgm:pt>
    <dgm:pt modelId="{3DF252BB-FB74-4205-B149-30F8E8E643F0}" type="parTrans" cxnId="{9B3F8B9D-12C1-4514-BA2F-5F9D978BB9A2}">
      <dgm:prSet/>
      <dgm:spPr/>
      <dgm:t>
        <a:bodyPr/>
        <a:lstStyle/>
        <a:p>
          <a:endParaRPr lang="en-US"/>
        </a:p>
      </dgm:t>
    </dgm:pt>
    <dgm:pt modelId="{31D47A8F-D43F-477E-AC98-035D1453E2C7}" type="sibTrans" cxnId="{9B3F8B9D-12C1-4514-BA2F-5F9D978BB9A2}">
      <dgm:prSet/>
      <dgm:spPr/>
      <dgm:t>
        <a:bodyPr/>
        <a:lstStyle/>
        <a:p>
          <a:endParaRPr lang="en-US"/>
        </a:p>
      </dgm:t>
    </dgm:pt>
    <dgm:pt modelId="{967DE016-2ABF-4ED2-B33F-2CA2592F55BB}">
      <dgm:prSet custT="1"/>
      <dgm:spPr/>
      <dgm:t>
        <a:bodyPr/>
        <a:lstStyle/>
        <a:p>
          <a:r>
            <a:rPr lang="en-US" sz="2000" b="1" dirty="0"/>
            <a:t>DOCUMENTATION EMAILED </a:t>
          </a:r>
        </a:p>
        <a:p>
          <a:r>
            <a:rPr lang="en-US" sz="1200" dirty="0"/>
            <a:t> Observers will receive required documentation to conduct observation</a:t>
          </a:r>
        </a:p>
      </dgm:t>
    </dgm:pt>
    <dgm:pt modelId="{03934DB8-5019-4429-9FE3-2E78005E3D70}" type="parTrans" cxnId="{B89D6D96-25A4-4E4B-84E8-4A945F868ED6}">
      <dgm:prSet/>
      <dgm:spPr/>
      <dgm:t>
        <a:bodyPr/>
        <a:lstStyle/>
        <a:p>
          <a:endParaRPr lang="en-US"/>
        </a:p>
      </dgm:t>
    </dgm:pt>
    <dgm:pt modelId="{9D24DC58-D666-4AD6-9229-F9F2599CC203}" type="sibTrans" cxnId="{B89D6D96-25A4-4E4B-84E8-4A945F868ED6}">
      <dgm:prSet/>
      <dgm:spPr/>
      <dgm:t>
        <a:bodyPr/>
        <a:lstStyle/>
        <a:p>
          <a:endParaRPr lang="en-US"/>
        </a:p>
      </dgm:t>
    </dgm:pt>
    <dgm:pt modelId="{B7AEA427-B6CC-4867-B95A-C1FDAE208741}">
      <dgm:prSet custT="1"/>
      <dgm:spPr/>
      <dgm:t>
        <a:bodyPr/>
        <a:lstStyle/>
        <a:p>
          <a:r>
            <a:rPr lang="en-US" sz="2000" b="1" dirty="0"/>
            <a:t>OBSERVATION DAY </a:t>
          </a:r>
        </a:p>
        <a:p>
          <a:r>
            <a:rPr lang="en-US" sz="1200" dirty="0"/>
            <a:t> </a:t>
          </a:r>
          <a:r>
            <a:rPr lang="en-US" sz="1300" dirty="0"/>
            <a:t>All CDC Early Learning Childcare Precautions and Guidelines should be strictly followed when conducting onsite observations. </a:t>
          </a:r>
        </a:p>
      </dgm:t>
    </dgm:pt>
    <dgm:pt modelId="{1D26640E-1482-4863-A0DC-9FBFE89EAF49}" type="parTrans" cxnId="{D9219645-A08C-4DDA-97B5-524C1E6983E7}">
      <dgm:prSet/>
      <dgm:spPr/>
      <dgm:t>
        <a:bodyPr/>
        <a:lstStyle/>
        <a:p>
          <a:endParaRPr lang="en-US"/>
        </a:p>
      </dgm:t>
    </dgm:pt>
    <dgm:pt modelId="{B815634D-76FD-440D-9893-ABC0ADF4B786}" type="sibTrans" cxnId="{D9219645-A08C-4DDA-97B5-524C1E6983E7}">
      <dgm:prSet/>
      <dgm:spPr/>
      <dgm:t>
        <a:bodyPr/>
        <a:lstStyle/>
        <a:p>
          <a:endParaRPr lang="en-US"/>
        </a:p>
      </dgm:t>
    </dgm:pt>
    <dgm:pt modelId="{C65796AD-F631-4AF6-94BE-99093A557D5C}">
      <dgm:prSet custT="1"/>
      <dgm:spPr/>
      <dgm:t>
        <a:bodyPr/>
        <a:lstStyle/>
        <a:p>
          <a:r>
            <a:rPr lang="en-US" sz="2000" b="1" dirty="0"/>
            <a:t>OBSERVATION CLOSEOUT </a:t>
          </a:r>
        </a:p>
        <a:p>
          <a:r>
            <a:rPr lang="en-US" sz="1300" dirty="0"/>
            <a:t> All documents must be returned via email to NAFCC at </a:t>
          </a:r>
          <a:r>
            <a:rPr lang="en-US" sz="13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accreditation@nafcc.org</a:t>
          </a:r>
          <a:r>
            <a:rPr lang="en-US" sz="1300" b="1" dirty="0">
              <a:solidFill>
                <a:schemeClr val="bg1"/>
              </a:solidFill>
            </a:rPr>
            <a:t>. </a:t>
          </a:r>
        </a:p>
      </dgm:t>
    </dgm:pt>
    <dgm:pt modelId="{0A60BB2C-9C7C-4135-ABF9-F85DBC4E4398}" type="parTrans" cxnId="{6E373466-A9B5-43C0-A422-1E6BF766C3C5}">
      <dgm:prSet/>
      <dgm:spPr/>
      <dgm:t>
        <a:bodyPr/>
        <a:lstStyle/>
        <a:p>
          <a:endParaRPr lang="en-US"/>
        </a:p>
      </dgm:t>
    </dgm:pt>
    <dgm:pt modelId="{5C821B11-5611-4D11-B893-D21E5733E799}" type="sibTrans" cxnId="{6E373466-A9B5-43C0-A422-1E6BF766C3C5}">
      <dgm:prSet/>
      <dgm:spPr/>
      <dgm:t>
        <a:bodyPr/>
        <a:lstStyle/>
        <a:p>
          <a:endParaRPr lang="en-US"/>
        </a:p>
      </dgm:t>
    </dgm:pt>
    <dgm:pt modelId="{663BD9A5-0497-4D1B-9282-CCAC6DA5A114}">
      <dgm:prSet custT="1"/>
      <dgm:spPr/>
      <dgm:t>
        <a:bodyPr/>
        <a:lstStyle/>
        <a:p>
          <a:r>
            <a:rPr lang="en-US" sz="2000" b="1" dirty="0"/>
            <a:t>SCORING </a:t>
          </a:r>
        </a:p>
        <a:p>
          <a:r>
            <a:rPr lang="en-US" sz="1300" dirty="0"/>
            <a:t>Documents should be returned within 3 days of the completed observation for timely Scoring and Awarding.  </a:t>
          </a:r>
        </a:p>
      </dgm:t>
    </dgm:pt>
    <dgm:pt modelId="{50BF9EC6-560C-4704-AE7D-B26A08FEA360}" type="parTrans" cxnId="{FB7E24A5-C97A-4557-AF17-07DA938B8C72}">
      <dgm:prSet/>
      <dgm:spPr/>
      <dgm:t>
        <a:bodyPr/>
        <a:lstStyle/>
        <a:p>
          <a:endParaRPr lang="en-US"/>
        </a:p>
      </dgm:t>
    </dgm:pt>
    <dgm:pt modelId="{4230D519-4146-4D0D-BDAA-1D1BCB941C59}" type="sibTrans" cxnId="{FB7E24A5-C97A-4557-AF17-07DA938B8C72}">
      <dgm:prSet/>
      <dgm:spPr/>
      <dgm:t>
        <a:bodyPr/>
        <a:lstStyle/>
        <a:p>
          <a:endParaRPr lang="en-US"/>
        </a:p>
      </dgm:t>
    </dgm:pt>
    <dgm:pt modelId="{A5CFA775-5C7E-4F20-889F-C58AAFB283BD}">
      <dgm:prSet custT="1"/>
      <dgm:spPr/>
      <dgm:t>
        <a:bodyPr/>
        <a:lstStyle/>
        <a:p>
          <a:r>
            <a:rPr lang="en-US" sz="2800" b="1" dirty="0"/>
            <a:t>ACCREDITATION DECISION </a:t>
          </a:r>
          <a:r>
            <a:rPr lang="en-US" sz="2800" dirty="0"/>
            <a:t> </a:t>
          </a:r>
          <a:endParaRPr lang="en-US" sz="2800" b="1" dirty="0"/>
        </a:p>
      </dgm:t>
    </dgm:pt>
    <dgm:pt modelId="{4BED01A8-4099-42C5-940E-AAAD1150DF04}" type="parTrans" cxnId="{9B0573CC-5653-47AC-B55C-CF3BD6D8C538}">
      <dgm:prSet/>
      <dgm:spPr/>
      <dgm:t>
        <a:bodyPr/>
        <a:lstStyle/>
        <a:p>
          <a:endParaRPr lang="en-US"/>
        </a:p>
      </dgm:t>
    </dgm:pt>
    <dgm:pt modelId="{029C66AC-C9DC-433A-9F21-2E53A49BF935}" type="sibTrans" cxnId="{9B0573CC-5653-47AC-B55C-CF3BD6D8C538}">
      <dgm:prSet/>
      <dgm:spPr/>
      <dgm:t>
        <a:bodyPr/>
        <a:lstStyle/>
        <a:p>
          <a:endParaRPr lang="en-US"/>
        </a:p>
      </dgm:t>
    </dgm:pt>
    <dgm:pt modelId="{E6DFA0BB-7DE1-41DD-AA6E-620C11554D8B}" type="pres">
      <dgm:prSet presAssocID="{712319CF-7D51-4E0F-8665-F10252BA9F6F}" presName="Name0" presStyleCnt="0">
        <dgm:presLayoutVars>
          <dgm:dir/>
          <dgm:resizeHandles val="exact"/>
        </dgm:presLayoutVars>
      </dgm:prSet>
      <dgm:spPr/>
    </dgm:pt>
    <dgm:pt modelId="{7AEF47D4-C7DD-4037-A477-2BE6598571E9}" type="pres">
      <dgm:prSet presAssocID="{796040D1-AF0F-46C0-8AE2-073C684638ED}" presName="node" presStyleLbl="node1" presStyleIdx="0" presStyleCnt="6" custScaleX="109552">
        <dgm:presLayoutVars>
          <dgm:bulletEnabled val="1"/>
        </dgm:presLayoutVars>
      </dgm:prSet>
      <dgm:spPr/>
    </dgm:pt>
    <dgm:pt modelId="{84516F62-FAB3-4DCB-808B-CD9DBAF99034}" type="pres">
      <dgm:prSet presAssocID="{31D47A8F-D43F-477E-AC98-035D1453E2C7}" presName="sibTrans" presStyleLbl="sibTrans1D1" presStyleIdx="0" presStyleCnt="5"/>
      <dgm:spPr/>
    </dgm:pt>
    <dgm:pt modelId="{2C8F0808-57BC-4640-8B69-8A54852FB65D}" type="pres">
      <dgm:prSet presAssocID="{31D47A8F-D43F-477E-AC98-035D1453E2C7}" presName="connectorText" presStyleLbl="sibTrans1D1" presStyleIdx="0" presStyleCnt="5"/>
      <dgm:spPr/>
    </dgm:pt>
    <dgm:pt modelId="{F5727E8C-0913-4EA0-B28A-54AA875CF39E}" type="pres">
      <dgm:prSet presAssocID="{967DE016-2ABF-4ED2-B33F-2CA2592F55BB}" presName="node" presStyleLbl="node1" presStyleIdx="1" presStyleCnt="6" custScaleX="132635" custLinFactNeighborX="37992" custLinFactNeighborY="1354">
        <dgm:presLayoutVars>
          <dgm:bulletEnabled val="1"/>
        </dgm:presLayoutVars>
      </dgm:prSet>
      <dgm:spPr/>
    </dgm:pt>
    <dgm:pt modelId="{3D2441A9-8501-4C48-BEE7-B79E32F741D3}" type="pres">
      <dgm:prSet presAssocID="{9D24DC58-D666-4AD6-9229-F9F2599CC203}" presName="sibTrans" presStyleLbl="sibTrans1D1" presStyleIdx="1" presStyleCnt="5"/>
      <dgm:spPr/>
    </dgm:pt>
    <dgm:pt modelId="{6E1C38F4-24B3-4D0A-BB18-56E035EE031C}" type="pres">
      <dgm:prSet presAssocID="{9D24DC58-D666-4AD6-9229-F9F2599CC203}" presName="connectorText" presStyleLbl="sibTrans1D1" presStyleIdx="1" presStyleCnt="5"/>
      <dgm:spPr/>
    </dgm:pt>
    <dgm:pt modelId="{1A8518B5-56D4-4A84-A209-4D06C12423BD}" type="pres">
      <dgm:prSet presAssocID="{B7AEA427-B6CC-4867-B95A-C1FDAE208741}" presName="node" presStyleLbl="node1" presStyleIdx="2" presStyleCnt="6" custScaleX="107406" custScaleY="167822" custLinFactNeighborX="-924" custLinFactNeighborY="-10336">
        <dgm:presLayoutVars>
          <dgm:bulletEnabled val="1"/>
        </dgm:presLayoutVars>
      </dgm:prSet>
      <dgm:spPr/>
    </dgm:pt>
    <dgm:pt modelId="{C90B201A-1080-4214-A038-606D291BB70D}" type="pres">
      <dgm:prSet presAssocID="{B815634D-76FD-440D-9893-ABC0ADF4B786}" presName="sibTrans" presStyleLbl="sibTrans1D1" presStyleIdx="2" presStyleCnt="5"/>
      <dgm:spPr/>
    </dgm:pt>
    <dgm:pt modelId="{73F3B1ED-06BB-4ECE-B667-07DBA6B8B80F}" type="pres">
      <dgm:prSet presAssocID="{B815634D-76FD-440D-9893-ABC0ADF4B786}" presName="connectorText" presStyleLbl="sibTrans1D1" presStyleIdx="2" presStyleCnt="5"/>
      <dgm:spPr/>
    </dgm:pt>
    <dgm:pt modelId="{A9961499-2A26-4C91-A990-BB9960855976}" type="pres">
      <dgm:prSet presAssocID="{C65796AD-F631-4AF6-94BE-99093A557D5C}" presName="node" presStyleLbl="node1" presStyleIdx="3" presStyleCnt="6" custScaleY="138031">
        <dgm:presLayoutVars>
          <dgm:bulletEnabled val="1"/>
        </dgm:presLayoutVars>
      </dgm:prSet>
      <dgm:spPr/>
    </dgm:pt>
    <dgm:pt modelId="{ADAF47F9-29FB-4E6B-B5B6-CBC047840A80}" type="pres">
      <dgm:prSet presAssocID="{5C821B11-5611-4D11-B893-D21E5733E799}" presName="sibTrans" presStyleLbl="sibTrans1D1" presStyleIdx="3" presStyleCnt="5"/>
      <dgm:spPr/>
    </dgm:pt>
    <dgm:pt modelId="{889059C0-E3E4-4173-9E59-941770213554}" type="pres">
      <dgm:prSet presAssocID="{5C821B11-5611-4D11-B893-D21E5733E799}" presName="connectorText" presStyleLbl="sibTrans1D1" presStyleIdx="3" presStyleCnt="5"/>
      <dgm:spPr/>
    </dgm:pt>
    <dgm:pt modelId="{E21EAC98-33F9-495C-9305-6B8CA7D67688}" type="pres">
      <dgm:prSet presAssocID="{663BD9A5-0497-4D1B-9282-CCAC6DA5A114}" presName="node" presStyleLbl="node1" presStyleIdx="4" presStyleCnt="6" custScaleY="131272">
        <dgm:presLayoutVars>
          <dgm:bulletEnabled val="1"/>
        </dgm:presLayoutVars>
      </dgm:prSet>
      <dgm:spPr/>
    </dgm:pt>
    <dgm:pt modelId="{F65B1E0E-3F3E-4491-8E02-C030CC26CA18}" type="pres">
      <dgm:prSet presAssocID="{4230D519-4146-4D0D-BDAA-1D1BCB941C59}" presName="sibTrans" presStyleLbl="sibTrans1D1" presStyleIdx="4" presStyleCnt="5"/>
      <dgm:spPr/>
    </dgm:pt>
    <dgm:pt modelId="{82CC82A8-94B2-4752-9CB7-086BEE2E42DF}" type="pres">
      <dgm:prSet presAssocID="{4230D519-4146-4D0D-BDAA-1D1BCB941C59}" presName="connectorText" presStyleLbl="sibTrans1D1" presStyleIdx="4" presStyleCnt="5"/>
      <dgm:spPr/>
    </dgm:pt>
    <dgm:pt modelId="{55FA46EF-F141-4C65-8F5F-EEBF62E8223A}" type="pres">
      <dgm:prSet presAssocID="{A5CFA775-5C7E-4F20-889F-C58AAFB283BD}" presName="node" presStyleLbl="node1" presStyleIdx="5" presStyleCnt="6" custScaleX="346870" custLinFactNeighborX="-962" custLinFactNeighborY="-2307">
        <dgm:presLayoutVars>
          <dgm:bulletEnabled val="1"/>
        </dgm:presLayoutVars>
      </dgm:prSet>
      <dgm:spPr/>
    </dgm:pt>
  </dgm:ptLst>
  <dgm:cxnLst>
    <dgm:cxn modelId="{3A21690A-88CD-4C48-9F53-EEA2E587D478}" type="presOf" srcId="{5C821B11-5611-4D11-B893-D21E5733E799}" destId="{ADAF47F9-29FB-4E6B-B5B6-CBC047840A80}" srcOrd="0" destOrd="0" presId="urn:microsoft.com/office/officeart/2016/7/layout/RepeatingBendingProcessNew"/>
    <dgm:cxn modelId="{B7D03F17-7575-480C-92D5-E62D24C56095}" type="presOf" srcId="{C65796AD-F631-4AF6-94BE-99093A557D5C}" destId="{A9961499-2A26-4C91-A990-BB9960855976}" srcOrd="0" destOrd="0" presId="urn:microsoft.com/office/officeart/2016/7/layout/RepeatingBendingProcessNew"/>
    <dgm:cxn modelId="{96AE9124-2024-4199-8365-50767000573B}" type="presOf" srcId="{663BD9A5-0497-4D1B-9282-CCAC6DA5A114}" destId="{E21EAC98-33F9-495C-9305-6B8CA7D67688}" srcOrd="0" destOrd="0" presId="urn:microsoft.com/office/officeart/2016/7/layout/RepeatingBendingProcessNew"/>
    <dgm:cxn modelId="{A285D52A-E05A-4D12-B897-169B34F73AB1}" type="presOf" srcId="{4230D519-4146-4D0D-BDAA-1D1BCB941C59}" destId="{F65B1E0E-3F3E-4491-8E02-C030CC26CA18}" srcOrd="0" destOrd="0" presId="urn:microsoft.com/office/officeart/2016/7/layout/RepeatingBendingProcessNew"/>
    <dgm:cxn modelId="{D9219645-A08C-4DDA-97B5-524C1E6983E7}" srcId="{712319CF-7D51-4E0F-8665-F10252BA9F6F}" destId="{B7AEA427-B6CC-4867-B95A-C1FDAE208741}" srcOrd="2" destOrd="0" parTransId="{1D26640E-1482-4863-A0DC-9FBFE89EAF49}" sibTransId="{B815634D-76FD-440D-9893-ABC0ADF4B786}"/>
    <dgm:cxn modelId="{6E373466-A9B5-43C0-A422-1E6BF766C3C5}" srcId="{712319CF-7D51-4E0F-8665-F10252BA9F6F}" destId="{C65796AD-F631-4AF6-94BE-99093A557D5C}" srcOrd="3" destOrd="0" parTransId="{0A60BB2C-9C7C-4135-ABF9-F85DBC4E4398}" sibTransId="{5C821B11-5611-4D11-B893-D21E5733E799}"/>
    <dgm:cxn modelId="{D9AFC475-714F-497F-B9C0-2C5444B0C607}" type="presOf" srcId="{31D47A8F-D43F-477E-AC98-035D1453E2C7}" destId="{84516F62-FAB3-4DCB-808B-CD9DBAF99034}" srcOrd="0" destOrd="0" presId="urn:microsoft.com/office/officeart/2016/7/layout/RepeatingBendingProcessNew"/>
    <dgm:cxn modelId="{9BA2887C-FCBC-4861-AD36-5C6BB70BC766}" type="presOf" srcId="{9D24DC58-D666-4AD6-9229-F9F2599CC203}" destId="{6E1C38F4-24B3-4D0A-BB18-56E035EE031C}" srcOrd="1" destOrd="0" presId="urn:microsoft.com/office/officeart/2016/7/layout/RepeatingBendingProcessNew"/>
    <dgm:cxn modelId="{48128581-9C99-4C2B-B42F-7B0A2EAE3507}" type="presOf" srcId="{712319CF-7D51-4E0F-8665-F10252BA9F6F}" destId="{E6DFA0BB-7DE1-41DD-AA6E-620C11554D8B}" srcOrd="0" destOrd="0" presId="urn:microsoft.com/office/officeart/2016/7/layout/RepeatingBendingProcessNew"/>
    <dgm:cxn modelId="{0DE7B981-48EF-41A7-AA7F-4C7C729B6C5A}" type="presOf" srcId="{31D47A8F-D43F-477E-AC98-035D1453E2C7}" destId="{2C8F0808-57BC-4640-8B69-8A54852FB65D}" srcOrd="1" destOrd="0" presId="urn:microsoft.com/office/officeart/2016/7/layout/RepeatingBendingProcessNew"/>
    <dgm:cxn modelId="{7667A486-999F-4D88-AF2A-D54BDAA0042E}" type="presOf" srcId="{4230D519-4146-4D0D-BDAA-1D1BCB941C59}" destId="{82CC82A8-94B2-4752-9CB7-086BEE2E42DF}" srcOrd="1" destOrd="0" presId="urn:microsoft.com/office/officeart/2016/7/layout/RepeatingBendingProcessNew"/>
    <dgm:cxn modelId="{B89D6D96-25A4-4E4B-84E8-4A945F868ED6}" srcId="{712319CF-7D51-4E0F-8665-F10252BA9F6F}" destId="{967DE016-2ABF-4ED2-B33F-2CA2592F55BB}" srcOrd="1" destOrd="0" parTransId="{03934DB8-5019-4429-9FE3-2E78005E3D70}" sibTransId="{9D24DC58-D666-4AD6-9229-F9F2599CC203}"/>
    <dgm:cxn modelId="{9B3F8B9D-12C1-4514-BA2F-5F9D978BB9A2}" srcId="{712319CF-7D51-4E0F-8665-F10252BA9F6F}" destId="{796040D1-AF0F-46C0-8AE2-073C684638ED}" srcOrd="0" destOrd="0" parTransId="{3DF252BB-FB74-4205-B149-30F8E8E643F0}" sibTransId="{31D47A8F-D43F-477E-AC98-035D1453E2C7}"/>
    <dgm:cxn modelId="{FB7E24A5-C97A-4557-AF17-07DA938B8C72}" srcId="{712319CF-7D51-4E0F-8665-F10252BA9F6F}" destId="{663BD9A5-0497-4D1B-9282-CCAC6DA5A114}" srcOrd="4" destOrd="0" parTransId="{50BF9EC6-560C-4704-AE7D-B26A08FEA360}" sibTransId="{4230D519-4146-4D0D-BDAA-1D1BCB941C59}"/>
    <dgm:cxn modelId="{35517DC5-554F-4C2C-8B38-533EA8F7155A}" type="presOf" srcId="{B815634D-76FD-440D-9893-ABC0ADF4B786}" destId="{73F3B1ED-06BB-4ECE-B667-07DBA6B8B80F}" srcOrd="1" destOrd="0" presId="urn:microsoft.com/office/officeart/2016/7/layout/RepeatingBendingProcessNew"/>
    <dgm:cxn modelId="{9A851BC9-E97A-44DF-B3F5-0F5BBB1C2BAD}" type="presOf" srcId="{B815634D-76FD-440D-9893-ABC0ADF4B786}" destId="{C90B201A-1080-4214-A038-606D291BB70D}" srcOrd="0" destOrd="0" presId="urn:microsoft.com/office/officeart/2016/7/layout/RepeatingBendingProcessNew"/>
    <dgm:cxn modelId="{9B0573CC-5653-47AC-B55C-CF3BD6D8C538}" srcId="{712319CF-7D51-4E0F-8665-F10252BA9F6F}" destId="{A5CFA775-5C7E-4F20-889F-C58AAFB283BD}" srcOrd="5" destOrd="0" parTransId="{4BED01A8-4099-42C5-940E-AAAD1150DF04}" sibTransId="{029C66AC-C9DC-433A-9F21-2E53A49BF935}"/>
    <dgm:cxn modelId="{9A42D6D2-C495-4578-96DB-79C6A82A82E1}" type="presOf" srcId="{796040D1-AF0F-46C0-8AE2-073C684638ED}" destId="{7AEF47D4-C7DD-4037-A477-2BE6598571E9}" srcOrd="0" destOrd="0" presId="urn:microsoft.com/office/officeart/2016/7/layout/RepeatingBendingProcessNew"/>
    <dgm:cxn modelId="{3F5B49DA-5500-4001-BE40-1BD9B42100D7}" type="presOf" srcId="{9D24DC58-D666-4AD6-9229-F9F2599CC203}" destId="{3D2441A9-8501-4C48-BEE7-B79E32F741D3}" srcOrd="0" destOrd="0" presId="urn:microsoft.com/office/officeart/2016/7/layout/RepeatingBendingProcessNew"/>
    <dgm:cxn modelId="{DD73CCE0-0D36-48AD-98FE-0DE5334422D5}" type="presOf" srcId="{B7AEA427-B6CC-4867-B95A-C1FDAE208741}" destId="{1A8518B5-56D4-4A84-A209-4D06C12423BD}" srcOrd="0" destOrd="0" presId="urn:microsoft.com/office/officeart/2016/7/layout/RepeatingBendingProcessNew"/>
    <dgm:cxn modelId="{5B443FE5-1DD5-47C1-90DF-7DAE68041F7D}" type="presOf" srcId="{5C821B11-5611-4D11-B893-D21E5733E799}" destId="{889059C0-E3E4-4173-9E59-941770213554}" srcOrd="1" destOrd="0" presId="urn:microsoft.com/office/officeart/2016/7/layout/RepeatingBendingProcessNew"/>
    <dgm:cxn modelId="{FA1C60E6-0022-4216-9F43-8EF7652F8C6C}" type="presOf" srcId="{967DE016-2ABF-4ED2-B33F-2CA2592F55BB}" destId="{F5727E8C-0913-4EA0-B28A-54AA875CF39E}" srcOrd="0" destOrd="0" presId="urn:microsoft.com/office/officeart/2016/7/layout/RepeatingBendingProcessNew"/>
    <dgm:cxn modelId="{C84160ED-E9C9-4161-B01F-AB02DCF9E182}" type="presOf" srcId="{A5CFA775-5C7E-4F20-889F-C58AAFB283BD}" destId="{55FA46EF-F141-4C65-8F5F-EEBF62E8223A}" srcOrd="0" destOrd="0" presId="urn:microsoft.com/office/officeart/2016/7/layout/RepeatingBendingProcessNew"/>
    <dgm:cxn modelId="{88831E19-C210-40B7-87BA-42B31241BF93}" type="presParOf" srcId="{E6DFA0BB-7DE1-41DD-AA6E-620C11554D8B}" destId="{7AEF47D4-C7DD-4037-A477-2BE6598571E9}" srcOrd="0" destOrd="0" presId="urn:microsoft.com/office/officeart/2016/7/layout/RepeatingBendingProcessNew"/>
    <dgm:cxn modelId="{41A7B0B9-8013-48E2-AD68-379643D926E7}" type="presParOf" srcId="{E6DFA0BB-7DE1-41DD-AA6E-620C11554D8B}" destId="{84516F62-FAB3-4DCB-808B-CD9DBAF99034}" srcOrd="1" destOrd="0" presId="urn:microsoft.com/office/officeart/2016/7/layout/RepeatingBendingProcessNew"/>
    <dgm:cxn modelId="{EDDB756E-29FD-424B-A541-5B13038AE0E2}" type="presParOf" srcId="{84516F62-FAB3-4DCB-808B-CD9DBAF99034}" destId="{2C8F0808-57BC-4640-8B69-8A54852FB65D}" srcOrd="0" destOrd="0" presId="urn:microsoft.com/office/officeart/2016/7/layout/RepeatingBendingProcessNew"/>
    <dgm:cxn modelId="{FDD98C6A-0A04-41E9-A114-C2D3B956D145}" type="presParOf" srcId="{E6DFA0BB-7DE1-41DD-AA6E-620C11554D8B}" destId="{F5727E8C-0913-4EA0-B28A-54AA875CF39E}" srcOrd="2" destOrd="0" presId="urn:microsoft.com/office/officeart/2016/7/layout/RepeatingBendingProcessNew"/>
    <dgm:cxn modelId="{9CEA59CF-745B-4C18-944C-249532F5707B}" type="presParOf" srcId="{E6DFA0BB-7DE1-41DD-AA6E-620C11554D8B}" destId="{3D2441A9-8501-4C48-BEE7-B79E32F741D3}" srcOrd="3" destOrd="0" presId="urn:microsoft.com/office/officeart/2016/7/layout/RepeatingBendingProcessNew"/>
    <dgm:cxn modelId="{C366EE13-9A6C-448D-800C-CDF13A469643}" type="presParOf" srcId="{3D2441A9-8501-4C48-BEE7-B79E32F741D3}" destId="{6E1C38F4-24B3-4D0A-BB18-56E035EE031C}" srcOrd="0" destOrd="0" presId="urn:microsoft.com/office/officeart/2016/7/layout/RepeatingBendingProcessNew"/>
    <dgm:cxn modelId="{201268E9-C8E2-4802-ACEB-6DEAAC16CDF7}" type="presParOf" srcId="{E6DFA0BB-7DE1-41DD-AA6E-620C11554D8B}" destId="{1A8518B5-56D4-4A84-A209-4D06C12423BD}" srcOrd="4" destOrd="0" presId="urn:microsoft.com/office/officeart/2016/7/layout/RepeatingBendingProcessNew"/>
    <dgm:cxn modelId="{C31397C6-88A4-4809-A820-814DEF467D28}" type="presParOf" srcId="{E6DFA0BB-7DE1-41DD-AA6E-620C11554D8B}" destId="{C90B201A-1080-4214-A038-606D291BB70D}" srcOrd="5" destOrd="0" presId="urn:microsoft.com/office/officeart/2016/7/layout/RepeatingBendingProcessNew"/>
    <dgm:cxn modelId="{2645595B-AE8D-4F16-923E-EA68277E2B2C}" type="presParOf" srcId="{C90B201A-1080-4214-A038-606D291BB70D}" destId="{73F3B1ED-06BB-4ECE-B667-07DBA6B8B80F}" srcOrd="0" destOrd="0" presId="urn:microsoft.com/office/officeart/2016/7/layout/RepeatingBendingProcessNew"/>
    <dgm:cxn modelId="{36DA1E69-EB38-4AE2-8F4F-45D218F2FDAF}" type="presParOf" srcId="{E6DFA0BB-7DE1-41DD-AA6E-620C11554D8B}" destId="{A9961499-2A26-4C91-A990-BB9960855976}" srcOrd="6" destOrd="0" presId="urn:microsoft.com/office/officeart/2016/7/layout/RepeatingBendingProcessNew"/>
    <dgm:cxn modelId="{65BA99F3-6255-437C-B899-5C8EE1383341}" type="presParOf" srcId="{E6DFA0BB-7DE1-41DD-AA6E-620C11554D8B}" destId="{ADAF47F9-29FB-4E6B-B5B6-CBC047840A80}" srcOrd="7" destOrd="0" presId="urn:microsoft.com/office/officeart/2016/7/layout/RepeatingBendingProcessNew"/>
    <dgm:cxn modelId="{340B8475-4029-4FBB-8B55-F8DF31AAFF97}" type="presParOf" srcId="{ADAF47F9-29FB-4E6B-B5B6-CBC047840A80}" destId="{889059C0-E3E4-4173-9E59-941770213554}" srcOrd="0" destOrd="0" presId="urn:microsoft.com/office/officeart/2016/7/layout/RepeatingBendingProcessNew"/>
    <dgm:cxn modelId="{E3CFE326-8019-4BDD-BE04-ACC620837C33}" type="presParOf" srcId="{E6DFA0BB-7DE1-41DD-AA6E-620C11554D8B}" destId="{E21EAC98-33F9-495C-9305-6B8CA7D67688}" srcOrd="8" destOrd="0" presId="urn:microsoft.com/office/officeart/2016/7/layout/RepeatingBendingProcessNew"/>
    <dgm:cxn modelId="{FC16B180-485C-44C6-961D-9B5D75FAD1CA}" type="presParOf" srcId="{E6DFA0BB-7DE1-41DD-AA6E-620C11554D8B}" destId="{F65B1E0E-3F3E-4491-8E02-C030CC26CA18}" srcOrd="9" destOrd="0" presId="urn:microsoft.com/office/officeart/2016/7/layout/RepeatingBendingProcessNew"/>
    <dgm:cxn modelId="{023D3C83-CA7E-47F7-AA4E-4F89686DD563}" type="presParOf" srcId="{F65B1E0E-3F3E-4491-8E02-C030CC26CA18}" destId="{82CC82A8-94B2-4752-9CB7-086BEE2E42DF}" srcOrd="0" destOrd="0" presId="urn:microsoft.com/office/officeart/2016/7/layout/RepeatingBendingProcessNew"/>
    <dgm:cxn modelId="{01167717-DC48-4A7F-BFFF-90C1297BD934}" type="presParOf" srcId="{E6DFA0BB-7DE1-41DD-AA6E-620C11554D8B}" destId="{55FA46EF-F141-4C65-8F5F-EEBF62E8223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70C3B-F323-475E-B6B4-00F2EF52CC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45E73-7177-4CDE-83E8-2F85778511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Please submit questions regarding  technical assistance and Virtual  Observations </a:t>
          </a:r>
          <a:r>
            <a:rPr lang="en-US" sz="2000" u="heavy" dirty="0">
              <a:uFillTx/>
            </a:rPr>
            <a:t>ONLY</a:t>
          </a:r>
          <a:r>
            <a:rPr lang="en-US" sz="2000" dirty="0"/>
            <a:t> to </a:t>
          </a:r>
          <a:r>
            <a:rPr lang="en-US" sz="2000" u="heavy" dirty="0">
              <a:uFillTx/>
              <a:hlinkClick xmlns:r="http://schemas.openxmlformats.org/officeDocument/2006/relationships" r:id="rId1"/>
            </a:rPr>
            <a:t>observers@nafcc.org</a:t>
          </a:r>
          <a:r>
            <a:rPr lang="en-US" sz="2000" dirty="0">
              <a:hlinkClick xmlns:r="http://schemas.openxmlformats.org/officeDocument/2006/relationships" r:id="rId1"/>
            </a:rPr>
            <a:t> </a:t>
          </a:r>
          <a:r>
            <a:rPr lang="en-US" sz="2000" dirty="0"/>
            <a:t>.</a:t>
          </a:r>
        </a:p>
      </dgm:t>
    </dgm:pt>
    <dgm:pt modelId="{A89053B0-3248-41C3-B94D-DB30562DA72D}" type="parTrans" cxnId="{55874A92-03F1-4ACB-8D9C-327BF598A7F7}">
      <dgm:prSet/>
      <dgm:spPr/>
      <dgm:t>
        <a:bodyPr/>
        <a:lstStyle/>
        <a:p>
          <a:endParaRPr lang="en-US"/>
        </a:p>
      </dgm:t>
    </dgm:pt>
    <dgm:pt modelId="{772B5AB5-39B9-4CEC-AB22-E2CEFBBE3448}" type="sibTrans" cxnId="{55874A92-03F1-4ACB-8D9C-327BF598A7F7}">
      <dgm:prSet/>
      <dgm:spPr/>
      <dgm:t>
        <a:bodyPr/>
        <a:lstStyle/>
        <a:p>
          <a:endParaRPr lang="en-US"/>
        </a:p>
      </dgm:t>
    </dgm:pt>
    <dgm:pt modelId="{C0637DD5-1F4C-4A95-A831-892EF20722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Questions regarding Onsite observations can be sent to </a:t>
          </a:r>
          <a:r>
            <a:rPr lang="en-US" dirty="0">
              <a:hlinkClick xmlns:r="http://schemas.openxmlformats.org/officeDocument/2006/relationships" r:id="rId2"/>
            </a:rPr>
            <a:t>accreditation@nafcc.org</a:t>
          </a:r>
          <a:r>
            <a:rPr lang="en-US" dirty="0"/>
            <a:t> </a:t>
          </a:r>
        </a:p>
      </dgm:t>
    </dgm:pt>
    <dgm:pt modelId="{8863758D-365D-4F54-B5FF-A934557D6413}" type="parTrans" cxnId="{90CD0855-93D1-47C0-9C8A-282684312CFF}">
      <dgm:prSet/>
      <dgm:spPr/>
      <dgm:t>
        <a:bodyPr/>
        <a:lstStyle/>
        <a:p>
          <a:endParaRPr lang="en-US"/>
        </a:p>
      </dgm:t>
    </dgm:pt>
    <dgm:pt modelId="{A1F35AF6-D638-4798-A5E1-35A9A160A1E3}" type="sibTrans" cxnId="{90CD0855-93D1-47C0-9C8A-282684312CFF}">
      <dgm:prSet/>
      <dgm:spPr/>
      <dgm:t>
        <a:bodyPr/>
        <a:lstStyle/>
        <a:p>
          <a:endParaRPr lang="en-US"/>
        </a:p>
      </dgm:t>
    </dgm:pt>
    <dgm:pt modelId="{AC14817D-C814-4942-93AF-4DE593AE02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will be compiling the answers to share with  you and post to </a:t>
          </a:r>
          <a:r>
            <a:rPr lang="en-US"/>
            <a:t>our website. </a:t>
          </a:r>
        </a:p>
      </dgm:t>
    </dgm:pt>
    <dgm:pt modelId="{3944A9C8-6BF6-42D5-BAD0-191C0C9E31F5}" type="parTrans" cxnId="{2778D5CB-B5E7-4C3D-9E4B-FCE6D5EB946E}">
      <dgm:prSet/>
      <dgm:spPr/>
      <dgm:t>
        <a:bodyPr/>
        <a:lstStyle/>
        <a:p>
          <a:endParaRPr lang="en-US"/>
        </a:p>
      </dgm:t>
    </dgm:pt>
    <dgm:pt modelId="{DD85C1E7-CE06-4B38-8663-1FE2B2D66B7A}" type="sibTrans" cxnId="{2778D5CB-B5E7-4C3D-9E4B-FCE6D5EB946E}">
      <dgm:prSet/>
      <dgm:spPr/>
      <dgm:t>
        <a:bodyPr/>
        <a:lstStyle/>
        <a:p>
          <a:endParaRPr lang="en-US"/>
        </a:p>
      </dgm:t>
    </dgm:pt>
    <dgm:pt modelId="{F3ECE863-AEEC-4095-BB22-1CD685F662BD}" type="pres">
      <dgm:prSet presAssocID="{3CB70C3B-F323-475E-B6B4-00F2EF52CCCC}" presName="root" presStyleCnt="0">
        <dgm:presLayoutVars>
          <dgm:dir/>
          <dgm:resizeHandles val="exact"/>
        </dgm:presLayoutVars>
      </dgm:prSet>
      <dgm:spPr/>
    </dgm:pt>
    <dgm:pt modelId="{8045D67F-D271-4130-92AE-8ED485B919DF}" type="pres">
      <dgm:prSet presAssocID="{1A145E73-7177-4CDE-83E8-2F857785116E}" presName="compNode" presStyleCnt="0"/>
      <dgm:spPr/>
    </dgm:pt>
    <dgm:pt modelId="{96B95B27-CC55-4F89-81EB-A567656B7EDD}" type="pres">
      <dgm:prSet presAssocID="{1A145E73-7177-4CDE-83E8-2F857785116E}" presName="bgRect" presStyleLbl="bgShp" presStyleIdx="0" presStyleCnt="3" custLinFactNeighborX="623" custLinFactNeighborY="2849"/>
      <dgm:spPr/>
    </dgm:pt>
    <dgm:pt modelId="{71A12569-6B86-412E-BCB9-1EF21939D203}" type="pres">
      <dgm:prSet presAssocID="{1A145E73-7177-4CDE-83E8-2F857785116E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7F821FD-9300-43C9-B2D7-E475E4BBF9E6}" type="pres">
      <dgm:prSet presAssocID="{1A145E73-7177-4CDE-83E8-2F857785116E}" presName="spaceRect" presStyleCnt="0"/>
      <dgm:spPr/>
    </dgm:pt>
    <dgm:pt modelId="{5FB8B556-FFCE-486A-9005-AF4E1B413670}" type="pres">
      <dgm:prSet presAssocID="{1A145E73-7177-4CDE-83E8-2F857785116E}" presName="parTx" presStyleLbl="revTx" presStyleIdx="0" presStyleCnt="3" custScaleX="104857">
        <dgm:presLayoutVars>
          <dgm:chMax val="0"/>
          <dgm:chPref val="0"/>
        </dgm:presLayoutVars>
      </dgm:prSet>
      <dgm:spPr/>
    </dgm:pt>
    <dgm:pt modelId="{20906801-F16B-44BA-B0E4-A0CFD8434834}" type="pres">
      <dgm:prSet presAssocID="{772B5AB5-39B9-4CEC-AB22-E2CEFBBE3448}" presName="sibTrans" presStyleCnt="0"/>
      <dgm:spPr/>
    </dgm:pt>
    <dgm:pt modelId="{12FB9418-3382-4FF1-9087-03336FCF70C8}" type="pres">
      <dgm:prSet presAssocID="{C0637DD5-1F4C-4A95-A831-892EF207222E}" presName="compNode" presStyleCnt="0"/>
      <dgm:spPr/>
    </dgm:pt>
    <dgm:pt modelId="{4126EAAB-F4AB-4A22-94C2-0782AFCE884B}" type="pres">
      <dgm:prSet presAssocID="{C0637DD5-1F4C-4A95-A831-892EF207222E}" presName="bgRect" presStyleLbl="bgShp" presStyleIdx="1" presStyleCnt="3"/>
      <dgm:spPr/>
    </dgm:pt>
    <dgm:pt modelId="{8287B164-4F0C-4B9B-87F7-9DC4C4EC5E26}" type="pres">
      <dgm:prSet presAssocID="{C0637DD5-1F4C-4A95-A831-892EF207222E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F4CC9B6-E5DA-4BC0-89F1-62B05CFE6A12}" type="pres">
      <dgm:prSet presAssocID="{C0637DD5-1F4C-4A95-A831-892EF207222E}" presName="spaceRect" presStyleCnt="0"/>
      <dgm:spPr/>
    </dgm:pt>
    <dgm:pt modelId="{2170A31D-ED5B-49E1-8DE0-8EBF3EFB795F}" type="pres">
      <dgm:prSet presAssocID="{C0637DD5-1F4C-4A95-A831-892EF207222E}" presName="parTx" presStyleLbl="revTx" presStyleIdx="1" presStyleCnt="3">
        <dgm:presLayoutVars>
          <dgm:chMax val="0"/>
          <dgm:chPref val="0"/>
        </dgm:presLayoutVars>
      </dgm:prSet>
      <dgm:spPr/>
    </dgm:pt>
    <dgm:pt modelId="{193FC950-8ABA-424A-9FA4-522CCE591114}" type="pres">
      <dgm:prSet presAssocID="{A1F35AF6-D638-4798-A5E1-35A9A160A1E3}" presName="sibTrans" presStyleCnt="0"/>
      <dgm:spPr/>
    </dgm:pt>
    <dgm:pt modelId="{57E4D0E5-FD6F-44AC-B311-7EDFD35299ED}" type="pres">
      <dgm:prSet presAssocID="{AC14817D-C814-4942-93AF-4DE593AE023B}" presName="compNode" presStyleCnt="0"/>
      <dgm:spPr/>
    </dgm:pt>
    <dgm:pt modelId="{28A56BD2-53F1-4880-9CB0-CBFA9C256BF5}" type="pres">
      <dgm:prSet presAssocID="{AC14817D-C814-4942-93AF-4DE593AE023B}" presName="bgRect" presStyleLbl="bgShp" presStyleIdx="2" presStyleCnt="3"/>
      <dgm:spPr/>
    </dgm:pt>
    <dgm:pt modelId="{0451715C-34D9-4532-A7BC-BAEB8C9839E6}" type="pres">
      <dgm:prSet presAssocID="{AC14817D-C814-4942-93AF-4DE593AE023B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A0360573-C9E5-4777-A86D-4C338562B940}" type="pres">
      <dgm:prSet presAssocID="{AC14817D-C814-4942-93AF-4DE593AE023B}" presName="spaceRect" presStyleCnt="0"/>
      <dgm:spPr/>
    </dgm:pt>
    <dgm:pt modelId="{90A85E00-CA5E-4BE4-9ED3-4D2D2A48F57C}" type="pres">
      <dgm:prSet presAssocID="{AC14817D-C814-4942-93AF-4DE593AE02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526525-F10C-4EFC-B9D3-3C530C28C57A}" type="presOf" srcId="{3CB70C3B-F323-475E-B6B4-00F2EF52CCCC}" destId="{F3ECE863-AEEC-4095-BB22-1CD685F662BD}" srcOrd="0" destOrd="0" presId="urn:microsoft.com/office/officeart/2018/2/layout/IconVerticalSolidList"/>
    <dgm:cxn modelId="{4C64655B-1E03-4DF2-BBEC-59CB80B854D4}" type="presOf" srcId="{AC14817D-C814-4942-93AF-4DE593AE023B}" destId="{90A85E00-CA5E-4BE4-9ED3-4D2D2A48F57C}" srcOrd="0" destOrd="0" presId="urn:microsoft.com/office/officeart/2018/2/layout/IconVerticalSolidList"/>
    <dgm:cxn modelId="{2E6D716D-B55D-4D62-8ABA-E1091DF70CBA}" type="presOf" srcId="{1A145E73-7177-4CDE-83E8-2F857785116E}" destId="{5FB8B556-FFCE-486A-9005-AF4E1B413670}" srcOrd="0" destOrd="0" presId="urn:microsoft.com/office/officeart/2018/2/layout/IconVerticalSolidList"/>
    <dgm:cxn modelId="{CCB41671-F734-445B-88ED-2F74586771DA}" type="presOf" srcId="{C0637DD5-1F4C-4A95-A831-892EF207222E}" destId="{2170A31D-ED5B-49E1-8DE0-8EBF3EFB795F}" srcOrd="0" destOrd="0" presId="urn:microsoft.com/office/officeart/2018/2/layout/IconVerticalSolidList"/>
    <dgm:cxn modelId="{90CD0855-93D1-47C0-9C8A-282684312CFF}" srcId="{3CB70C3B-F323-475E-B6B4-00F2EF52CCCC}" destId="{C0637DD5-1F4C-4A95-A831-892EF207222E}" srcOrd="1" destOrd="0" parTransId="{8863758D-365D-4F54-B5FF-A934557D6413}" sibTransId="{A1F35AF6-D638-4798-A5E1-35A9A160A1E3}"/>
    <dgm:cxn modelId="{55874A92-03F1-4ACB-8D9C-327BF598A7F7}" srcId="{3CB70C3B-F323-475E-B6B4-00F2EF52CCCC}" destId="{1A145E73-7177-4CDE-83E8-2F857785116E}" srcOrd="0" destOrd="0" parTransId="{A89053B0-3248-41C3-B94D-DB30562DA72D}" sibTransId="{772B5AB5-39B9-4CEC-AB22-E2CEFBBE3448}"/>
    <dgm:cxn modelId="{2778D5CB-B5E7-4C3D-9E4B-FCE6D5EB946E}" srcId="{3CB70C3B-F323-475E-B6B4-00F2EF52CCCC}" destId="{AC14817D-C814-4942-93AF-4DE593AE023B}" srcOrd="2" destOrd="0" parTransId="{3944A9C8-6BF6-42D5-BAD0-191C0C9E31F5}" sibTransId="{DD85C1E7-CE06-4B38-8663-1FE2B2D66B7A}"/>
    <dgm:cxn modelId="{92E71E69-11B5-4EBA-A52C-F535B546B544}" type="presParOf" srcId="{F3ECE863-AEEC-4095-BB22-1CD685F662BD}" destId="{8045D67F-D271-4130-92AE-8ED485B919DF}" srcOrd="0" destOrd="0" presId="urn:microsoft.com/office/officeart/2018/2/layout/IconVerticalSolidList"/>
    <dgm:cxn modelId="{72A29D63-9495-47B7-A569-54E8253986A8}" type="presParOf" srcId="{8045D67F-D271-4130-92AE-8ED485B919DF}" destId="{96B95B27-CC55-4F89-81EB-A567656B7EDD}" srcOrd="0" destOrd="0" presId="urn:microsoft.com/office/officeart/2018/2/layout/IconVerticalSolidList"/>
    <dgm:cxn modelId="{0AF703B4-2983-46A8-8A30-4567375DDF5B}" type="presParOf" srcId="{8045D67F-D271-4130-92AE-8ED485B919DF}" destId="{71A12569-6B86-412E-BCB9-1EF21939D203}" srcOrd="1" destOrd="0" presId="urn:microsoft.com/office/officeart/2018/2/layout/IconVerticalSolidList"/>
    <dgm:cxn modelId="{5BE3A793-984C-4A4C-9CAC-CFAF13189DF2}" type="presParOf" srcId="{8045D67F-D271-4130-92AE-8ED485B919DF}" destId="{D7F821FD-9300-43C9-B2D7-E475E4BBF9E6}" srcOrd="2" destOrd="0" presId="urn:microsoft.com/office/officeart/2018/2/layout/IconVerticalSolidList"/>
    <dgm:cxn modelId="{464CA067-1A9C-42FA-ACC1-93ADC2D514A8}" type="presParOf" srcId="{8045D67F-D271-4130-92AE-8ED485B919DF}" destId="{5FB8B556-FFCE-486A-9005-AF4E1B413670}" srcOrd="3" destOrd="0" presId="urn:microsoft.com/office/officeart/2018/2/layout/IconVerticalSolidList"/>
    <dgm:cxn modelId="{1B5282EF-E894-43F7-A1A8-A9BCAE0A3A91}" type="presParOf" srcId="{F3ECE863-AEEC-4095-BB22-1CD685F662BD}" destId="{20906801-F16B-44BA-B0E4-A0CFD8434834}" srcOrd="1" destOrd="0" presId="urn:microsoft.com/office/officeart/2018/2/layout/IconVerticalSolidList"/>
    <dgm:cxn modelId="{A468D840-65CD-4A21-946B-6820FCEFF591}" type="presParOf" srcId="{F3ECE863-AEEC-4095-BB22-1CD685F662BD}" destId="{12FB9418-3382-4FF1-9087-03336FCF70C8}" srcOrd="2" destOrd="0" presId="urn:microsoft.com/office/officeart/2018/2/layout/IconVerticalSolidList"/>
    <dgm:cxn modelId="{0B2893CF-6B20-451D-95B3-9B4FD4C2A63F}" type="presParOf" srcId="{12FB9418-3382-4FF1-9087-03336FCF70C8}" destId="{4126EAAB-F4AB-4A22-94C2-0782AFCE884B}" srcOrd="0" destOrd="0" presId="urn:microsoft.com/office/officeart/2018/2/layout/IconVerticalSolidList"/>
    <dgm:cxn modelId="{11C68CB6-8C2B-4360-8FC8-F5D7D20CA471}" type="presParOf" srcId="{12FB9418-3382-4FF1-9087-03336FCF70C8}" destId="{8287B164-4F0C-4B9B-87F7-9DC4C4EC5E26}" srcOrd="1" destOrd="0" presId="urn:microsoft.com/office/officeart/2018/2/layout/IconVerticalSolidList"/>
    <dgm:cxn modelId="{A696FDD9-FACA-4C32-82E9-EAF51DC2A9C3}" type="presParOf" srcId="{12FB9418-3382-4FF1-9087-03336FCF70C8}" destId="{1F4CC9B6-E5DA-4BC0-89F1-62B05CFE6A12}" srcOrd="2" destOrd="0" presId="urn:microsoft.com/office/officeart/2018/2/layout/IconVerticalSolidList"/>
    <dgm:cxn modelId="{A37D64B2-F481-4546-AC2D-65000BE64B65}" type="presParOf" srcId="{12FB9418-3382-4FF1-9087-03336FCF70C8}" destId="{2170A31D-ED5B-49E1-8DE0-8EBF3EFB795F}" srcOrd="3" destOrd="0" presId="urn:microsoft.com/office/officeart/2018/2/layout/IconVerticalSolidList"/>
    <dgm:cxn modelId="{B6E2871B-4207-45BA-8AD4-65AC704D894B}" type="presParOf" srcId="{F3ECE863-AEEC-4095-BB22-1CD685F662BD}" destId="{193FC950-8ABA-424A-9FA4-522CCE591114}" srcOrd="3" destOrd="0" presId="urn:microsoft.com/office/officeart/2018/2/layout/IconVerticalSolidList"/>
    <dgm:cxn modelId="{6E366464-671B-4162-A9C7-0C55AAF31198}" type="presParOf" srcId="{F3ECE863-AEEC-4095-BB22-1CD685F662BD}" destId="{57E4D0E5-FD6F-44AC-B311-7EDFD35299ED}" srcOrd="4" destOrd="0" presId="urn:microsoft.com/office/officeart/2018/2/layout/IconVerticalSolidList"/>
    <dgm:cxn modelId="{A7A1A69C-24E0-413A-9F18-FDD40835B541}" type="presParOf" srcId="{57E4D0E5-FD6F-44AC-B311-7EDFD35299ED}" destId="{28A56BD2-53F1-4880-9CB0-CBFA9C256BF5}" srcOrd="0" destOrd="0" presId="urn:microsoft.com/office/officeart/2018/2/layout/IconVerticalSolidList"/>
    <dgm:cxn modelId="{4DCE6DC0-E7BB-4503-945D-A643E9DB5B9E}" type="presParOf" srcId="{57E4D0E5-FD6F-44AC-B311-7EDFD35299ED}" destId="{0451715C-34D9-4532-A7BC-BAEB8C9839E6}" srcOrd="1" destOrd="0" presId="urn:microsoft.com/office/officeart/2018/2/layout/IconVerticalSolidList"/>
    <dgm:cxn modelId="{A4D66846-E95A-4017-BD18-F1A7239734C7}" type="presParOf" srcId="{57E4D0E5-FD6F-44AC-B311-7EDFD35299ED}" destId="{A0360573-C9E5-4777-A86D-4C338562B940}" srcOrd="2" destOrd="0" presId="urn:microsoft.com/office/officeart/2018/2/layout/IconVerticalSolidList"/>
    <dgm:cxn modelId="{8D86E052-20DC-40A8-843E-1EA3770AF30B}" type="presParOf" srcId="{57E4D0E5-FD6F-44AC-B311-7EDFD35299ED}" destId="{90A85E00-CA5E-4BE4-9ED3-4D2D2A48F5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F4227-4D32-40D6-83D4-D48F53742624}">
      <dsp:nvSpPr>
        <dsp:cNvPr id="0" name=""/>
        <dsp:cNvSpPr/>
      </dsp:nvSpPr>
      <dsp:spPr>
        <a:xfrm>
          <a:off x="0" y="3300"/>
          <a:ext cx="7772399" cy="70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0790D-57B7-4F1C-BBD4-777ACF81C522}">
      <dsp:nvSpPr>
        <dsp:cNvPr id="0" name=""/>
        <dsp:cNvSpPr/>
      </dsp:nvSpPr>
      <dsp:spPr>
        <a:xfrm>
          <a:off x="212658" y="161476"/>
          <a:ext cx="386651" cy="386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3FBDA-48A8-405F-A9EF-C96EA5B470C5}">
      <dsp:nvSpPr>
        <dsp:cNvPr id="0" name=""/>
        <dsp:cNvSpPr/>
      </dsp:nvSpPr>
      <dsp:spPr>
        <a:xfrm>
          <a:off x="811968" y="3300"/>
          <a:ext cx="6960430" cy="70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01" tIns="74401" rIns="74401" bIns="74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11968" y="3300"/>
        <a:ext cx="6960430" cy="703002"/>
      </dsp:txXfrm>
    </dsp:sp>
    <dsp:sp modelId="{2F96AED1-E1A2-47A1-9C0B-139D3BE4817F}">
      <dsp:nvSpPr>
        <dsp:cNvPr id="0" name=""/>
        <dsp:cNvSpPr/>
      </dsp:nvSpPr>
      <dsp:spPr>
        <a:xfrm>
          <a:off x="0" y="0"/>
          <a:ext cx="7772399" cy="70300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20-37C8-475E-A032-94385C8CCA66}">
      <dsp:nvSpPr>
        <dsp:cNvPr id="0" name=""/>
        <dsp:cNvSpPr/>
      </dsp:nvSpPr>
      <dsp:spPr>
        <a:xfrm>
          <a:off x="212658" y="1040229"/>
          <a:ext cx="386651" cy="386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E6680-4A40-4F6C-A50B-F8D031861388}">
      <dsp:nvSpPr>
        <dsp:cNvPr id="0" name=""/>
        <dsp:cNvSpPr/>
      </dsp:nvSpPr>
      <dsp:spPr>
        <a:xfrm>
          <a:off x="811968" y="882054"/>
          <a:ext cx="6960430" cy="70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01" tIns="74401" rIns="74401" bIns="74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Observations are scheduled on a first come first serve basis, therefore priority is given to the existing pipeline</a:t>
          </a:r>
        </a:p>
      </dsp:txBody>
      <dsp:txXfrm>
        <a:off x="811968" y="882054"/>
        <a:ext cx="6960430" cy="703002"/>
      </dsp:txXfrm>
    </dsp:sp>
    <dsp:sp modelId="{3A5D52ED-EE2B-433C-999B-35E8690BF973}">
      <dsp:nvSpPr>
        <dsp:cNvPr id="0" name=""/>
        <dsp:cNvSpPr/>
      </dsp:nvSpPr>
      <dsp:spPr>
        <a:xfrm>
          <a:off x="0" y="1760807"/>
          <a:ext cx="7772399" cy="70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B566B-176E-442E-BFF8-F3F21D76C63B}">
      <dsp:nvSpPr>
        <dsp:cNvPr id="0" name=""/>
        <dsp:cNvSpPr/>
      </dsp:nvSpPr>
      <dsp:spPr>
        <a:xfrm>
          <a:off x="212658" y="1918983"/>
          <a:ext cx="386651" cy="3866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7047D-7DF4-4C00-9A87-760F676FA7B5}">
      <dsp:nvSpPr>
        <dsp:cNvPr id="0" name=""/>
        <dsp:cNvSpPr/>
      </dsp:nvSpPr>
      <dsp:spPr>
        <a:xfrm>
          <a:off x="811968" y="1760807"/>
          <a:ext cx="6960430" cy="70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01" tIns="74401" rIns="74401" bIns="74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Virtual/Onsite observations will be scheduled in 30-day increments beginning October – November </a:t>
          </a:r>
        </a:p>
      </dsp:txBody>
      <dsp:txXfrm>
        <a:off x="811968" y="1760807"/>
        <a:ext cx="6960430" cy="703002"/>
      </dsp:txXfrm>
    </dsp:sp>
    <dsp:sp modelId="{1C3D2390-E08F-4EBC-AED5-6E135995538B}">
      <dsp:nvSpPr>
        <dsp:cNvPr id="0" name=""/>
        <dsp:cNvSpPr/>
      </dsp:nvSpPr>
      <dsp:spPr>
        <a:xfrm>
          <a:off x="0" y="2639561"/>
          <a:ext cx="7772399" cy="70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F69AF-9DE4-4268-B651-F89103107DD3}">
      <dsp:nvSpPr>
        <dsp:cNvPr id="0" name=""/>
        <dsp:cNvSpPr/>
      </dsp:nvSpPr>
      <dsp:spPr>
        <a:xfrm>
          <a:off x="212658" y="2797736"/>
          <a:ext cx="386651" cy="3866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20EFE-168D-43BA-A914-E14A092DFE4B}">
      <dsp:nvSpPr>
        <dsp:cNvPr id="0" name=""/>
        <dsp:cNvSpPr/>
      </dsp:nvSpPr>
      <dsp:spPr>
        <a:xfrm>
          <a:off x="811968" y="2639561"/>
          <a:ext cx="6960430" cy="70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01" tIns="74401" rIns="74401" bIns="74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2</a:t>
          </a:r>
          <a:r>
            <a:rPr lang="en-US" sz="1700" kern="1200" baseline="30000" dirty="0"/>
            <a:t>nd</a:t>
          </a:r>
          <a:r>
            <a:rPr lang="en-US" sz="1700" kern="1200" dirty="0"/>
            <a:t> round of observations will begin mid January </a:t>
          </a:r>
          <a:r>
            <a:rPr lang="en-US" sz="1700" kern="1200" baseline="30000" dirty="0"/>
            <a:t> </a:t>
          </a:r>
          <a:endParaRPr lang="en-US" sz="1700" kern="1200" dirty="0"/>
        </a:p>
      </dsp:txBody>
      <dsp:txXfrm>
        <a:off x="811968" y="2639561"/>
        <a:ext cx="6960430" cy="703002"/>
      </dsp:txXfrm>
    </dsp:sp>
    <dsp:sp modelId="{E1ED18AB-17E4-40EB-9009-1EF869DBB652}">
      <dsp:nvSpPr>
        <dsp:cNvPr id="0" name=""/>
        <dsp:cNvSpPr/>
      </dsp:nvSpPr>
      <dsp:spPr>
        <a:xfrm>
          <a:off x="0" y="3518314"/>
          <a:ext cx="7772399" cy="70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B391A-D236-4968-B5DC-6D6805190CE7}">
      <dsp:nvSpPr>
        <dsp:cNvPr id="0" name=""/>
        <dsp:cNvSpPr/>
      </dsp:nvSpPr>
      <dsp:spPr>
        <a:xfrm>
          <a:off x="212658" y="3676490"/>
          <a:ext cx="386651" cy="3866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7DC66-FEA9-4EE7-A7E0-AC184CB71418}">
      <dsp:nvSpPr>
        <dsp:cNvPr id="0" name=""/>
        <dsp:cNvSpPr/>
      </dsp:nvSpPr>
      <dsp:spPr>
        <a:xfrm>
          <a:off x="811968" y="3518314"/>
          <a:ext cx="6960430" cy="70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01" tIns="74401" rIns="74401" bIns="74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applicants can expect a scheduled observation 6 months after their application has been received and processed. </a:t>
          </a:r>
          <a:r>
            <a:rPr lang="en-US" sz="1700" kern="1200" baseline="30000" dirty="0"/>
            <a:t> </a:t>
          </a:r>
          <a:endParaRPr lang="en-US" sz="1700" kern="1200" dirty="0"/>
        </a:p>
      </dsp:txBody>
      <dsp:txXfrm>
        <a:off x="811968" y="3518314"/>
        <a:ext cx="6960430" cy="70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16F62-FAB3-4DCB-808B-CD9DBAF99034}">
      <dsp:nvSpPr>
        <dsp:cNvPr id="0" name=""/>
        <dsp:cNvSpPr/>
      </dsp:nvSpPr>
      <dsp:spPr>
        <a:xfrm>
          <a:off x="2083341" y="1041093"/>
          <a:ext cx="11268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0516" y="45720"/>
              </a:lnTo>
              <a:lnTo>
                <a:pt x="580516" y="61136"/>
              </a:lnTo>
              <a:lnTo>
                <a:pt x="1126832" y="611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7819" y="1084628"/>
        <a:ext cx="57876" cy="4368"/>
      </dsp:txXfrm>
    </dsp:sp>
    <dsp:sp modelId="{7AEF47D4-C7DD-4037-A477-2BE6598571E9}">
      <dsp:nvSpPr>
        <dsp:cNvPr id="0" name=""/>
        <dsp:cNvSpPr/>
      </dsp:nvSpPr>
      <dsp:spPr>
        <a:xfrm>
          <a:off x="6196" y="517509"/>
          <a:ext cx="2078945" cy="11386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SCHEDULING</a:t>
          </a:r>
          <a:r>
            <a:rPr lang="en-US" sz="12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Onsite Observations will be scheduled in 30-day increments </a:t>
          </a:r>
        </a:p>
      </dsp:txBody>
      <dsp:txXfrm>
        <a:off x="6196" y="517509"/>
        <a:ext cx="2078945" cy="1138607"/>
      </dsp:txXfrm>
    </dsp:sp>
    <dsp:sp modelId="{3D2441A9-8501-4C48-BEE7-B79E32F741D3}">
      <dsp:nvSpPr>
        <dsp:cNvPr id="0" name=""/>
        <dsp:cNvSpPr/>
      </dsp:nvSpPr>
      <dsp:spPr>
        <a:xfrm>
          <a:off x="1019110" y="1669733"/>
          <a:ext cx="3481957" cy="272762"/>
        </a:xfrm>
        <a:custGeom>
          <a:avLst/>
          <a:gdLst/>
          <a:ahLst/>
          <a:cxnLst/>
          <a:rect l="0" t="0" r="0" b="0"/>
          <a:pathLst>
            <a:path>
              <a:moveTo>
                <a:pt x="3481957" y="0"/>
              </a:moveTo>
              <a:lnTo>
                <a:pt x="3481957" y="153481"/>
              </a:lnTo>
              <a:lnTo>
                <a:pt x="0" y="153481"/>
              </a:lnTo>
              <a:lnTo>
                <a:pt x="0" y="27276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2710" y="1803930"/>
        <a:ext cx="174757" cy="4368"/>
      </dsp:txXfrm>
    </dsp:sp>
    <dsp:sp modelId="{F5727E8C-0913-4EA0-B28A-54AA875CF39E}">
      <dsp:nvSpPr>
        <dsp:cNvPr id="0" name=""/>
        <dsp:cNvSpPr/>
      </dsp:nvSpPr>
      <dsp:spPr>
        <a:xfrm>
          <a:off x="3242574" y="532926"/>
          <a:ext cx="2516986" cy="11386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DOCUMENTATION EMAILED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Observers will receive required documentation to conduct observation</a:t>
          </a:r>
        </a:p>
      </dsp:txBody>
      <dsp:txXfrm>
        <a:off x="3242574" y="532926"/>
        <a:ext cx="2516986" cy="1138607"/>
      </dsp:txXfrm>
    </dsp:sp>
    <dsp:sp modelId="{C90B201A-1080-4214-A038-606D291BB70D}">
      <dsp:nvSpPr>
        <dsp:cNvPr id="0" name=""/>
        <dsp:cNvSpPr/>
      </dsp:nvSpPr>
      <dsp:spPr>
        <a:xfrm>
          <a:off x="2036421" y="2930313"/>
          <a:ext cx="412062" cy="11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31" y="0"/>
              </a:lnTo>
              <a:lnTo>
                <a:pt x="223131" y="117686"/>
              </a:lnTo>
              <a:lnTo>
                <a:pt x="412062" y="11768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1001" y="2986972"/>
        <a:ext cx="22901" cy="4368"/>
      </dsp:txXfrm>
    </dsp:sp>
    <dsp:sp modelId="{1A8518B5-56D4-4A84-A209-4D06C12423BD}">
      <dsp:nvSpPr>
        <dsp:cNvPr id="0" name=""/>
        <dsp:cNvSpPr/>
      </dsp:nvSpPr>
      <dsp:spPr>
        <a:xfrm>
          <a:off x="0" y="1974896"/>
          <a:ext cx="2038221" cy="19108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OBSERVATION DAY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r>
            <a:rPr lang="en-US" sz="1300" kern="1200" dirty="0"/>
            <a:t>All CDC Early Learning Childcare Precautions and Guidelines should be strictly followed when conducting onsite observations. </a:t>
          </a:r>
        </a:p>
      </dsp:txBody>
      <dsp:txXfrm>
        <a:off x="0" y="1974896"/>
        <a:ext cx="2038221" cy="1910833"/>
      </dsp:txXfrm>
    </dsp:sp>
    <dsp:sp modelId="{ADAF47F9-29FB-4E6B-B5B6-CBC047840A80}">
      <dsp:nvSpPr>
        <dsp:cNvPr id="0" name=""/>
        <dsp:cNvSpPr/>
      </dsp:nvSpPr>
      <dsp:spPr>
        <a:xfrm>
          <a:off x="4376763" y="3002280"/>
          <a:ext cx="405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86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8784" y="3045815"/>
        <a:ext cx="21823" cy="4368"/>
      </dsp:txXfrm>
    </dsp:sp>
    <dsp:sp modelId="{A9961499-2A26-4C91-A990-BB9960855976}">
      <dsp:nvSpPr>
        <dsp:cNvPr id="0" name=""/>
        <dsp:cNvSpPr/>
      </dsp:nvSpPr>
      <dsp:spPr>
        <a:xfrm>
          <a:off x="2480883" y="2262184"/>
          <a:ext cx="1897679" cy="15716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OBSERVATION CLOSEOUT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All documents must be returned via email to NAFCC at </a:t>
          </a:r>
          <a:r>
            <a:rPr lang="en-US" sz="13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accreditation@nafcc.org</a:t>
          </a:r>
          <a:r>
            <a:rPr lang="en-US" sz="1300" b="1" kern="1200" dirty="0">
              <a:solidFill>
                <a:schemeClr val="bg1"/>
              </a:solidFill>
            </a:rPr>
            <a:t>. </a:t>
          </a:r>
        </a:p>
      </dsp:txBody>
      <dsp:txXfrm>
        <a:off x="2480883" y="2262184"/>
        <a:ext cx="1897679" cy="1571631"/>
      </dsp:txXfrm>
    </dsp:sp>
    <dsp:sp modelId="{F65B1E0E-3F3E-4491-8E02-C030CC26CA18}">
      <dsp:nvSpPr>
        <dsp:cNvPr id="0" name=""/>
        <dsp:cNvSpPr/>
      </dsp:nvSpPr>
      <dsp:spPr>
        <a:xfrm>
          <a:off x="3291239" y="3793536"/>
          <a:ext cx="2472629" cy="587679"/>
        </a:xfrm>
        <a:custGeom>
          <a:avLst/>
          <a:gdLst/>
          <a:ahLst/>
          <a:cxnLst/>
          <a:rect l="0" t="0" r="0" b="0"/>
          <a:pathLst>
            <a:path>
              <a:moveTo>
                <a:pt x="2472629" y="0"/>
              </a:moveTo>
              <a:lnTo>
                <a:pt x="2472629" y="310939"/>
              </a:lnTo>
              <a:lnTo>
                <a:pt x="0" y="310939"/>
              </a:lnTo>
              <a:lnTo>
                <a:pt x="0" y="58767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3835" y="4085191"/>
        <a:ext cx="127437" cy="4368"/>
      </dsp:txXfrm>
    </dsp:sp>
    <dsp:sp modelId="{E21EAC98-33F9-495C-9305-6B8CA7D67688}">
      <dsp:nvSpPr>
        <dsp:cNvPr id="0" name=""/>
        <dsp:cNvSpPr/>
      </dsp:nvSpPr>
      <dsp:spPr>
        <a:xfrm>
          <a:off x="4815029" y="2300663"/>
          <a:ext cx="1897679" cy="14946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SCORING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Documents should be returned within 3 days of the completed observation for timely Scoring and Awarding.  </a:t>
          </a:r>
        </a:p>
      </dsp:txBody>
      <dsp:txXfrm>
        <a:off x="4815029" y="2300663"/>
        <a:ext cx="1897679" cy="1494672"/>
      </dsp:txXfrm>
    </dsp:sp>
    <dsp:sp modelId="{55FA46EF-F141-4C65-8F5F-EEBF62E8223A}">
      <dsp:nvSpPr>
        <dsp:cNvPr id="0" name=""/>
        <dsp:cNvSpPr/>
      </dsp:nvSpPr>
      <dsp:spPr>
        <a:xfrm>
          <a:off x="0" y="4413615"/>
          <a:ext cx="6582479" cy="11386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988" tIns="97607" rIns="92988" bIns="9760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ACCREDITATION DECISION </a:t>
          </a:r>
          <a:r>
            <a:rPr lang="en-US" sz="2800" kern="1200" dirty="0"/>
            <a:t> </a:t>
          </a:r>
          <a:endParaRPr lang="en-US" sz="2800" b="1" kern="1200" dirty="0"/>
        </a:p>
      </dsp:txBody>
      <dsp:txXfrm>
        <a:off x="0" y="4413615"/>
        <a:ext cx="6582479" cy="1138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B27-CC55-4F89-81EB-A567656B7EDD}">
      <dsp:nvSpPr>
        <dsp:cNvPr id="0" name=""/>
        <dsp:cNvSpPr/>
      </dsp:nvSpPr>
      <dsp:spPr>
        <a:xfrm>
          <a:off x="-14" y="36365"/>
          <a:ext cx="6438899" cy="1021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12569-6B86-412E-BCB9-1EF21939D203}">
      <dsp:nvSpPr>
        <dsp:cNvPr id="0" name=""/>
        <dsp:cNvSpPr/>
      </dsp:nvSpPr>
      <dsp:spPr>
        <a:xfrm>
          <a:off x="268940" y="237143"/>
          <a:ext cx="563044" cy="5619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8B556-FFCE-486A-9005-AF4E1B413670}">
      <dsp:nvSpPr>
        <dsp:cNvPr id="0" name=""/>
        <dsp:cNvSpPr/>
      </dsp:nvSpPr>
      <dsp:spPr>
        <a:xfrm>
          <a:off x="1014495" y="7257"/>
          <a:ext cx="5464532" cy="110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78" tIns="116678" rIns="116678" bIns="1166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submit questions regarding  technical assistance and Virtual  Observations </a:t>
          </a:r>
          <a:r>
            <a:rPr lang="en-US" sz="2000" u="heavy" kern="1200" dirty="0">
              <a:uFillTx/>
            </a:rPr>
            <a:t>ONLY</a:t>
          </a:r>
          <a:r>
            <a:rPr lang="en-US" sz="2000" kern="1200" dirty="0"/>
            <a:t> to </a:t>
          </a:r>
          <a:r>
            <a:rPr lang="en-US" sz="2000" u="heavy" kern="1200" dirty="0">
              <a:uFillTx/>
              <a:hlinkClick xmlns:r="http://schemas.openxmlformats.org/officeDocument/2006/relationships" r:id="rId3"/>
            </a:rPr>
            <a:t>observers@nafcc.org</a:t>
          </a:r>
          <a:r>
            <a:rPr lang="en-US" sz="2000" kern="1200" dirty="0">
              <a:hlinkClick xmlns:r="http://schemas.openxmlformats.org/officeDocument/2006/relationships" r:id="rId3"/>
            </a:rPr>
            <a:t> </a:t>
          </a:r>
          <a:r>
            <a:rPr lang="en-US" sz="2000" kern="1200" dirty="0"/>
            <a:t>.</a:t>
          </a:r>
        </a:p>
      </dsp:txBody>
      <dsp:txXfrm>
        <a:off x="1014495" y="7257"/>
        <a:ext cx="5464532" cy="1102465"/>
      </dsp:txXfrm>
    </dsp:sp>
    <dsp:sp modelId="{4126EAAB-F4AB-4A22-94C2-0782AFCE884B}">
      <dsp:nvSpPr>
        <dsp:cNvPr id="0" name=""/>
        <dsp:cNvSpPr/>
      </dsp:nvSpPr>
      <dsp:spPr>
        <a:xfrm>
          <a:off x="-40129" y="1376987"/>
          <a:ext cx="6438899" cy="1021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7B164-4F0C-4B9B-87F7-9DC4C4EC5E26}">
      <dsp:nvSpPr>
        <dsp:cNvPr id="0" name=""/>
        <dsp:cNvSpPr/>
      </dsp:nvSpPr>
      <dsp:spPr>
        <a:xfrm>
          <a:off x="268940" y="1606873"/>
          <a:ext cx="563044" cy="5619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0A31D-ED5B-49E1-8DE0-8EBF3EFB795F}">
      <dsp:nvSpPr>
        <dsp:cNvPr id="0" name=""/>
        <dsp:cNvSpPr/>
      </dsp:nvSpPr>
      <dsp:spPr>
        <a:xfrm>
          <a:off x="1141054" y="1376987"/>
          <a:ext cx="5211414" cy="110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78" tIns="116678" rIns="116678" bIns="11667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Questions regarding Onsite observations can be sent to </a:t>
          </a:r>
          <a:r>
            <a:rPr lang="en-US" sz="2300" kern="1200" dirty="0">
              <a:hlinkClick xmlns:r="http://schemas.openxmlformats.org/officeDocument/2006/relationships" r:id="rId6"/>
            </a:rPr>
            <a:t>accreditation@nafcc.org</a:t>
          </a:r>
          <a:r>
            <a:rPr lang="en-US" sz="2300" kern="1200" dirty="0"/>
            <a:t> </a:t>
          </a:r>
        </a:p>
      </dsp:txBody>
      <dsp:txXfrm>
        <a:off x="1141054" y="1376987"/>
        <a:ext cx="5211414" cy="1102465"/>
      </dsp:txXfrm>
    </dsp:sp>
    <dsp:sp modelId="{28A56BD2-53F1-4880-9CB0-CBFA9C256BF5}">
      <dsp:nvSpPr>
        <dsp:cNvPr id="0" name=""/>
        <dsp:cNvSpPr/>
      </dsp:nvSpPr>
      <dsp:spPr>
        <a:xfrm>
          <a:off x="-40129" y="2746717"/>
          <a:ext cx="6438899" cy="1021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1715C-34D9-4532-A7BC-BAEB8C9839E6}">
      <dsp:nvSpPr>
        <dsp:cNvPr id="0" name=""/>
        <dsp:cNvSpPr/>
      </dsp:nvSpPr>
      <dsp:spPr>
        <a:xfrm>
          <a:off x="268940" y="2976603"/>
          <a:ext cx="563044" cy="5619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85E00-CA5E-4BE4-9ED3-4D2D2A48F57C}">
      <dsp:nvSpPr>
        <dsp:cNvPr id="0" name=""/>
        <dsp:cNvSpPr/>
      </dsp:nvSpPr>
      <dsp:spPr>
        <a:xfrm>
          <a:off x="1141054" y="2746717"/>
          <a:ext cx="5211414" cy="110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78" tIns="116678" rIns="116678" bIns="11667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will be compiling the answers to share with  you and post to </a:t>
          </a:r>
          <a:r>
            <a:rPr lang="en-US" sz="2300" kern="1200"/>
            <a:t>our website. </a:t>
          </a:r>
        </a:p>
      </dsp:txBody>
      <dsp:txXfrm>
        <a:off x="1141054" y="2746717"/>
        <a:ext cx="5211414" cy="110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B1AC-185D-4311-BB12-4B748CED74C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F35F-AAD3-429E-8BCF-1E633590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BF35F-AAD3-429E-8BCF-1E6335904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5702" y="1988308"/>
            <a:ext cx="984059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56017" y="3664711"/>
            <a:ext cx="9879964" cy="830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4580" y="2114295"/>
            <a:ext cx="4584700" cy="359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3767" y="883661"/>
            <a:ext cx="7484465" cy="64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019" y="2101597"/>
            <a:ext cx="9839960" cy="181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accreditation@nafc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research/evaluating-sources/evaluating-sources-authorship-and-author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en/view-image.php?image=320379&amp;picture=corona-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914900"/>
          </a:xfrm>
          <a:custGeom>
            <a:avLst/>
            <a:gdLst/>
            <a:ahLst/>
            <a:cxnLst/>
            <a:rect l="l" t="t" r="r" b="b"/>
            <a:pathLst>
              <a:path w="12192000" h="4914900">
                <a:moveTo>
                  <a:pt x="0" y="4914900"/>
                </a:moveTo>
                <a:lnTo>
                  <a:pt x="12192000" y="4914900"/>
                </a:lnTo>
                <a:lnTo>
                  <a:pt x="12192000" y="0"/>
                </a:lnTo>
                <a:lnTo>
                  <a:pt x="0" y="0"/>
                </a:lnTo>
                <a:lnTo>
                  <a:pt x="0" y="4914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7008" y="4474464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4664" y="0"/>
            <a:ext cx="12191999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4914900"/>
            <a:ext cx="12189460" cy="1943100"/>
          </a:xfrm>
          <a:custGeom>
            <a:avLst/>
            <a:gdLst/>
            <a:ahLst/>
            <a:cxnLst/>
            <a:rect l="l" t="t" r="r" b="b"/>
            <a:pathLst>
              <a:path w="12189460" h="1943100">
                <a:moveTo>
                  <a:pt x="0" y="1943100"/>
                </a:moveTo>
                <a:lnTo>
                  <a:pt x="12188952" y="1943100"/>
                </a:lnTo>
                <a:lnTo>
                  <a:pt x="12188952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4741" y="5422103"/>
            <a:ext cx="7688575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spcBef>
                <a:spcPts val="100"/>
              </a:spcBef>
            </a:pPr>
            <a:r>
              <a:rPr sz="2800" b="0" spc="-45" dirty="0">
                <a:solidFill>
                  <a:srgbClr val="FFFFFF"/>
                </a:solidFill>
                <a:latin typeface="Bookman Old Style"/>
                <a:cs typeface="Bookman Old Style"/>
              </a:rPr>
              <a:t>COVID </a:t>
            </a:r>
            <a:r>
              <a:rPr sz="2800" b="0" spc="-40" dirty="0">
                <a:solidFill>
                  <a:srgbClr val="FFFFFF"/>
                </a:solidFill>
                <a:latin typeface="Bookman Old Style"/>
                <a:cs typeface="Bookman Old Style"/>
              </a:rPr>
              <a:t>-19 </a:t>
            </a:r>
            <a:r>
              <a:rPr sz="2800" b="0" spc="-45" dirty="0">
                <a:solidFill>
                  <a:srgbClr val="FFFFFF"/>
                </a:solidFill>
                <a:latin typeface="Bookman Old Style"/>
                <a:cs typeface="Bookman Old Style"/>
              </a:rPr>
              <a:t>Delta </a:t>
            </a:r>
            <a:r>
              <a:rPr sz="28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Variant</a:t>
            </a:r>
            <a:r>
              <a:rPr sz="2800" b="0" spc="-2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8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Accommodations </a:t>
            </a:r>
            <a:endParaRPr lang="en-US" sz="2800" b="0" spc="-6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62865" marR="5080" indent="-50800">
              <a:spcBef>
                <a:spcPts val="100"/>
              </a:spcBef>
            </a:pPr>
            <a:r>
              <a:rPr lang="en-US" sz="2800" spc="-6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OBSERVER</a:t>
            </a:r>
          </a:p>
          <a:p>
            <a:pPr marL="62865" marR="5080" indent="-50800">
              <a:spcBef>
                <a:spcPts val="100"/>
              </a:spcBef>
            </a:pPr>
            <a:r>
              <a:rPr sz="28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8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Onsite</a:t>
            </a:r>
            <a:r>
              <a:rPr sz="2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/</a:t>
            </a:r>
            <a:r>
              <a:rPr sz="28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Virtual</a:t>
            </a:r>
            <a:r>
              <a:rPr sz="2800" b="0" spc="-9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8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Accreditation</a:t>
            </a:r>
            <a:r>
              <a:rPr lang="en-US" sz="28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 Q &amp; A Session </a:t>
            </a: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28254" y="5167121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19050">
            <a:solidFill>
              <a:srgbClr val="F6A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9328" y="5114544"/>
            <a:ext cx="3477767" cy="1240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53">
            <a:extLst>
              <a:ext uri="{FF2B5EF4-FFF2-40B4-BE49-F238E27FC236}">
                <a16:creationId xmlns:a16="http://schemas.microsoft.com/office/drawing/2014/main" id="{CCD9D352-CEAE-4DF1-AC62-A02C960BA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877" b="485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F7150-FD1B-47F9-8D66-BB0D8DFE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Bookman Old Style" panose="02050604050505020204" pitchFamily="18" charset="0"/>
              </a:rPr>
              <a:t>Digital Onsite Process  </a:t>
            </a:r>
          </a:p>
        </p:txBody>
      </p:sp>
      <p:cxnSp>
        <p:nvCxnSpPr>
          <p:cNvPr id="63" name="Straight Connector 5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ext Placeholder 2">
            <a:extLst>
              <a:ext uri="{FF2B5EF4-FFF2-40B4-BE49-F238E27FC236}">
                <a16:creationId xmlns:a16="http://schemas.microsoft.com/office/drawing/2014/main" id="{6CC9C967-CBDA-42F4-9BBA-A4A021FA3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28758"/>
              </p:ext>
            </p:extLst>
          </p:nvPr>
        </p:nvGraphicFramePr>
        <p:xfrm>
          <a:off x="5168294" y="381000"/>
          <a:ext cx="671890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4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45849"/>
            <a:ext cx="12238047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23" y="245849"/>
            <a:ext cx="5638800" cy="94282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algn="ctr">
              <a:lnSpc>
                <a:spcPts val="3350"/>
              </a:lnSpc>
              <a:spcBef>
                <a:spcPts val="515"/>
              </a:spcBef>
            </a:pPr>
            <a:r>
              <a:rPr lang="en-US" sz="310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Things you will need</a:t>
            </a:r>
            <a:br>
              <a:rPr lang="en-US" sz="3100" spc="-50" dirty="0">
                <a:solidFill>
                  <a:srgbClr val="FFFFFF"/>
                </a:solidFill>
                <a:latin typeface="Bookman Old Style"/>
                <a:cs typeface="Bookman Old Style"/>
              </a:rPr>
            </a:br>
            <a:r>
              <a:rPr lang="en-US" sz="310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 for a </a:t>
            </a:r>
            <a:r>
              <a:rPr lang="en-US" sz="3600" spc="-5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Digital Onsite Visit</a:t>
            </a:r>
            <a:r>
              <a:rPr lang="en-US" sz="360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: </a:t>
            </a: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533400" y="998565"/>
            <a:ext cx="4876800" cy="296834"/>
          </a:xfrm>
          <a:custGeom>
            <a:avLst/>
            <a:gdLst/>
            <a:ahLst/>
            <a:cxnLst/>
            <a:rect l="l" t="t" r="r" b="b"/>
            <a:pathLst>
              <a:path w="3291840">
                <a:moveTo>
                  <a:pt x="0" y="0"/>
                </a:moveTo>
                <a:lnTo>
                  <a:pt x="3291840" y="0"/>
                </a:lnTo>
              </a:path>
            </a:pathLst>
          </a:custGeom>
          <a:ln w="1905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1447800"/>
            <a:ext cx="5943600" cy="550214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Computer/Digital Device </a:t>
            </a:r>
          </a:p>
          <a:p>
            <a:pPr lvl="0"/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Signed NAFCC  Questionnaire and CDC Acknowledgement Forms </a:t>
            </a:r>
          </a:p>
          <a:p>
            <a:pPr lvl="0"/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Email Account to Zip Drive Forms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All documents will be emailed to </a:t>
            </a: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accreditation@nafcc.org</a:t>
            </a: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lvl="0"/>
            <a:endParaRPr lang="en-US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Using this Topic for Acknowledgment: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Providers/Program Name and Observation Date are required 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Example: Jane  Doe, Onsite Observation 10.10.10 1of1)</a:t>
            </a:r>
          </a:p>
          <a:p>
            <a:pPr marL="355600" marR="127635" indent="-342900" algn="ctr">
              <a:lnSpc>
                <a:spcPts val="2590"/>
              </a:lnSpc>
              <a:spcBef>
                <a:spcPts val="605"/>
              </a:spcBef>
              <a:buFont typeface="Wingdings" panose="05000000000000000000" pitchFamily="2" charset="2"/>
              <a:buChar char="v"/>
            </a:pPr>
            <a:endParaRPr lang="en-US" dirty="0">
              <a:latin typeface="Bookman Old Style" panose="02050604050505020204" pitchFamily="18" charset="0"/>
              <a:cs typeface="Franklin Gothic Book"/>
            </a:endParaRPr>
          </a:p>
          <a:p>
            <a:pPr marL="12700" marR="441959">
              <a:lnSpc>
                <a:spcPts val="2590"/>
              </a:lnSpc>
              <a:spcBef>
                <a:spcPts val="610"/>
              </a:spcBef>
            </a:pPr>
            <a:endParaRPr lang="en-US" sz="2400" spc="-20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195580" marR="441959" indent="-182880">
              <a:lnSpc>
                <a:spcPts val="2590"/>
              </a:lnSpc>
              <a:spcBef>
                <a:spcPts val="610"/>
              </a:spcBef>
            </a:pPr>
            <a:endParaRPr sz="2400" dirty="0">
              <a:latin typeface="Franklin Gothic Book"/>
              <a:cs typeface="Franklin Gothic Book"/>
            </a:endParaRPr>
          </a:p>
        </p:txBody>
      </p:sp>
      <p:pic>
        <p:nvPicPr>
          <p:cNvPr id="17" name="Picture 16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8F35951F-8440-4784-9408-BE6EB88F4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-245849"/>
            <a:ext cx="6083432" cy="72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5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1029"/>
            <a:ext cx="9966960" cy="12700"/>
          </a:xfrm>
          <a:custGeom>
            <a:avLst/>
            <a:gdLst/>
            <a:ahLst/>
            <a:cxnLst/>
            <a:rect l="l" t="t" r="r" b="b"/>
            <a:pathLst>
              <a:path w="9966960" h="12700">
                <a:moveTo>
                  <a:pt x="0" y="12700"/>
                </a:moveTo>
                <a:lnTo>
                  <a:pt x="9966960" y="12700"/>
                </a:lnTo>
                <a:lnTo>
                  <a:pt x="99669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019" y="935227"/>
            <a:ext cx="5758181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The</a:t>
            </a:r>
            <a:r>
              <a:rPr sz="4700" b="0" spc="-18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4700" b="0" spc="-185" dirty="0">
                <a:solidFill>
                  <a:srgbClr val="FFFFFF"/>
                </a:solidFill>
                <a:latin typeface="Bookman Old Style"/>
                <a:cs typeface="Bookman Old Style"/>
              </a:rPr>
              <a:t> Virtual </a:t>
            </a:r>
            <a:r>
              <a:rPr sz="47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Process</a:t>
            </a:r>
            <a:endParaRPr sz="47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3291" y="1891029"/>
            <a:ext cx="9966960" cy="12700"/>
          </a:xfrm>
          <a:custGeom>
            <a:avLst/>
            <a:gdLst/>
            <a:ahLst/>
            <a:cxnLst/>
            <a:rect l="l" t="t" r="r" b="b"/>
            <a:pathLst>
              <a:path w="9966960" h="12700">
                <a:moveTo>
                  <a:pt x="0" y="12700"/>
                </a:moveTo>
                <a:lnTo>
                  <a:pt x="9966960" y="12700"/>
                </a:lnTo>
                <a:lnTo>
                  <a:pt x="99669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3" y="2808732"/>
            <a:ext cx="1256030" cy="1256030"/>
          </a:xfrm>
          <a:custGeom>
            <a:avLst/>
            <a:gdLst/>
            <a:ahLst/>
            <a:cxnLst/>
            <a:rect l="l" t="t" r="r" b="b"/>
            <a:pathLst>
              <a:path w="1256030" h="1256029">
                <a:moveTo>
                  <a:pt x="1255776" y="0"/>
                </a:moveTo>
                <a:lnTo>
                  <a:pt x="373303" y="0"/>
                </a:lnTo>
                <a:lnTo>
                  <a:pt x="326477" y="2908"/>
                </a:lnTo>
                <a:lnTo>
                  <a:pt x="281386" y="11400"/>
                </a:lnTo>
                <a:lnTo>
                  <a:pt x="238380" y="25127"/>
                </a:lnTo>
                <a:lnTo>
                  <a:pt x="197811" y="43738"/>
                </a:lnTo>
                <a:lnTo>
                  <a:pt x="160026" y="66883"/>
                </a:lnTo>
                <a:lnTo>
                  <a:pt x="125377" y="94212"/>
                </a:lnTo>
                <a:lnTo>
                  <a:pt x="94212" y="125377"/>
                </a:lnTo>
                <a:lnTo>
                  <a:pt x="66883" y="160026"/>
                </a:lnTo>
                <a:lnTo>
                  <a:pt x="43738" y="197811"/>
                </a:lnTo>
                <a:lnTo>
                  <a:pt x="25127" y="238380"/>
                </a:lnTo>
                <a:lnTo>
                  <a:pt x="11400" y="281386"/>
                </a:lnTo>
                <a:lnTo>
                  <a:pt x="2908" y="326477"/>
                </a:lnTo>
                <a:lnTo>
                  <a:pt x="0" y="373303"/>
                </a:lnTo>
                <a:lnTo>
                  <a:pt x="0" y="1255776"/>
                </a:lnTo>
                <a:lnTo>
                  <a:pt x="882472" y="1255776"/>
                </a:lnTo>
                <a:lnTo>
                  <a:pt x="929298" y="1252867"/>
                </a:lnTo>
                <a:lnTo>
                  <a:pt x="974389" y="1244375"/>
                </a:lnTo>
                <a:lnTo>
                  <a:pt x="1017395" y="1230648"/>
                </a:lnTo>
                <a:lnTo>
                  <a:pt x="1057964" y="1212037"/>
                </a:lnTo>
                <a:lnTo>
                  <a:pt x="1095749" y="1188892"/>
                </a:lnTo>
                <a:lnTo>
                  <a:pt x="1130398" y="1161563"/>
                </a:lnTo>
                <a:lnTo>
                  <a:pt x="1161563" y="1130398"/>
                </a:lnTo>
                <a:lnTo>
                  <a:pt x="1188892" y="1095749"/>
                </a:lnTo>
                <a:lnTo>
                  <a:pt x="1212037" y="1057964"/>
                </a:lnTo>
                <a:lnTo>
                  <a:pt x="1230648" y="1017395"/>
                </a:lnTo>
                <a:lnTo>
                  <a:pt x="1244375" y="974389"/>
                </a:lnTo>
                <a:lnTo>
                  <a:pt x="1252867" y="929298"/>
                </a:lnTo>
                <a:lnTo>
                  <a:pt x="1255776" y="882472"/>
                </a:lnTo>
                <a:lnTo>
                  <a:pt x="1255776" y="0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8553" y="3186821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5">
                <a:moveTo>
                  <a:pt x="22264" y="89111"/>
                </a:moveTo>
                <a:lnTo>
                  <a:pt x="13463" y="87405"/>
                </a:lnTo>
                <a:lnTo>
                  <a:pt x="6401" y="82706"/>
                </a:lnTo>
                <a:lnTo>
                  <a:pt x="1704" y="75640"/>
                </a:lnTo>
                <a:lnTo>
                  <a:pt x="0" y="66833"/>
                </a:lnTo>
                <a:lnTo>
                  <a:pt x="0" y="22277"/>
                </a:lnTo>
                <a:lnTo>
                  <a:pt x="1704" y="13471"/>
                </a:lnTo>
                <a:lnTo>
                  <a:pt x="6401" y="6404"/>
                </a:lnTo>
                <a:lnTo>
                  <a:pt x="13463" y="1705"/>
                </a:lnTo>
                <a:lnTo>
                  <a:pt x="22264" y="0"/>
                </a:lnTo>
                <a:lnTo>
                  <a:pt x="31066" y="1705"/>
                </a:lnTo>
                <a:lnTo>
                  <a:pt x="38128" y="6404"/>
                </a:lnTo>
                <a:lnTo>
                  <a:pt x="42824" y="13471"/>
                </a:lnTo>
                <a:lnTo>
                  <a:pt x="44529" y="22277"/>
                </a:lnTo>
                <a:lnTo>
                  <a:pt x="44529" y="66833"/>
                </a:lnTo>
                <a:lnTo>
                  <a:pt x="42824" y="75640"/>
                </a:lnTo>
                <a:lnTo>
                  <a:pt x="38128" y="82706"/>
                </a:lnTo>
                <a:lnTo>
                  <a:pt x="31066" y="87405"/>
                </a:lnTo>
                <a:lnTo>
                  <a:pt x="22264" y="89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9495" y="3387328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665" y="0"/>
                </a:lnTo>
              </a:path>
            </a:pathLst>
          </a:custGeom>
          <a:ln w="45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9495" y="3410195"/>
            <a:ext cx="45085" cy="59055"/>
          </a:xfrm>
          <a:custGeom>
            <a:avLst/>
            <a:gdLst/>
            <a:ahLst/>
            <a:cxnLst/>
            <a:rect l="l" t="t" r="r" b="b"/>
            <a:pathLst>
              <a:path w="45085" h="59054">
                <a:moveTo>
                  <a:pt x="0" y="0"/>
                </a:moveTo>
                <a:lnTo>
                  <a:pt x="44529" y="0"/>
                </a:lnTo>
                <a:lnTo>
                  <a:pt x="44529" y="58437"/>
                </a:lnTo>
                <a:lnTo>
                  <a:pt x="0" y="58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9495" y="3483876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665" y="0"/>
                </a:lnTo>
              </a:path>
            </a:pathLst>
          </a:custGeom>
          <a:ln w="30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9495" y="3499121"/>
            <a:ext cx="45085" cy="59055"/>
          </a:xfrm>
          <a:custGeom>
            <a:avLst/>
            <a:gdLst/>
            <a:ahLst/>
            <a:cxnLst/>
            <a:rect l="l" t="t" r="r" b="b"/>
            <a:pathLst>
              <a:path w="45085" h="59054">
                <a:moveTo>
                  <a:pt x="0" y="0"/>
                </a:moveTo>
                <a:lnTo>
                  <a:pt x="44529" y="0"/>
                </a:lnTo>
                <a:lnTo>
                  <a:pt x="44529" y="58437"/>
                </a:lnTo>
                <a:lnTo>
                  <a:pt x="0" y="58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9495" y="357280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665" y="0"/>
                </a:lnTo>
              </a:path>
            </a:pathLst>
          </a:custGeom>
          <a:ln w="30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495" y="3588048"/>
            <a:ext cx="45085" cy="60325"/>
          </a:xfrm>
          <a:custGeom>
            <a:avLst/>
            <a:gdLst/>
            <a:ahLst/>
            <a:cxnLst/>
            <a:rect l="l" t="t" r="r" b="b"/>
            <a:pathLst>
              <a:path w="45085" h="60325">
                <a:moveTo>
                  <a:pt x="0" y="0"/>
                </a:moveTo>
                <a:lnTo>
                  <a:pt x="44529" y="0"/>
                </a:lnTo>
                <a:lnTo>
                  <a:pt x="44529" y="59707"/>
                </a:lnTo>
                <a:lnTo>
                  <a:pt x="0" y="59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9495" y="3669987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665" y="0"/>
                </a:lnTo>
              </a:path>
            </a:pathLst>
          </a:custGeom>
          <a:ln w="44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2769" y="3409603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1200" y="3409603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9631" y="3409603"/>
            <a:ext cx="45085" cy="59690"/>
          </a:xfrm>
          <a:custGeom>
            <a:avLst/>
            <a:gdLst/>
            <a:ahLst/>
            <a:cxnLst/>
            <a:rect l="l" t="t" r="r" b="b"/>
            <a:pathLst>
              <a:path w="45085" h="59689">
                <a:moveTo>
                  <a:pt x="44529" y="59407"/>
                </a:moveTo>
                <a:lnTo>
                  <a:pt x="0" y="59407"/>
                </a:lnTo>
                <a:lnTo>
                  <a:pt x="0" y="0"/>
                </a:lnTo>
                <a:lnTo>
                  <a:pt x="44529" y="0"/>
                </a:lnTo>
                <a:lnTo>
                  <a:pt x="44529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2769" y="3498714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1200" y="3498714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9631" y="3498714"/>
            <a:ext cx="45085" cy="59690"/>
          </a:xfrm>
          <a:custGeom>
            <a:avLst/>
            <a:gdLst/>
            <a:ahLst/>
            <a:cxnLst/>
            <a:rect l="l" t="t" r="r" b="b"/>
            <a:pathLst>
              <a:path w="45085" h="59689">
                <a:moveTo>
                  <a:pt x="44529" y="59407"/>
                </a:moveTo>
                <a:lnTo>
                  <a:pt x="0" y="59407"/>
                </a:lnTo>
                <a:lnTo>
                  <a:pt x="0" y="0"/>
                </a:lnTo>
                <a:lnTo>
                  <a:pt x="44529" y="0"/>
                </a:lnTo>
                <a:lnTo>
                  <a:pt x="44529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2769" y="3587826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1200" y="3587826"/>
            <a:ext cx="29845" cy="59690"/>
          </a:xfrm>
          <a:custGeom>
            <a:avLst/>
            <a:gdLst/>
            <a:ahLst/>
            <a:cxnLst/>
            <a:rect l="l" t="t" r="r" b="b"/>
            <a:pathLst>
              <a:path w="29844" h="59689">
                <a:moveTo>
                  <a:pt x="29686" y="59407"/>
                </a:moveTo>
                <a:lnTo>
                  <a:pt x="0" y="59407"/>
                </a:lnTo>
                <a:lnTo>
                  <a:pt x="0" y="0"/>
                </a:lnTo>
                <a:lnTo>
                  <a:pt x="29686" y="0"/>
                </a:lnTo>
                <a:lnTo>
                  <a:pt x="29686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9631" y="3587826"/>
            <a:ext cx="45085" cy="59690"/>
          </a:xfrm>
          <a:custGeom>
            <a:avLst/>
            <a:gdLst/>
            <a:ahLst/>
            <a:cxnLst/>
            <a:rect l="l" t="t" r="r" b="b"/>
            <a:pathLst>
              <a:path w="45085" h="59689">
                <a:moveTo>
                  <a:pt x="44529" y="59407"/>
                </a:moveTo>
                <a:lnTo>
                  <a:pt x="0" y="59407"/>
                </a:lnTo>
                <a:lnTo>
                  <a:pt x="0" y="0"/>
                </a:lnTo>
                <a:lnTo>
                  <a:pt x="44529" y="0"/>
                </a:lnTo>
                <a:lnTo>
                  <a:pt x="44529" y="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0572" y="3186821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5">
                <a:moveTo>
                  <a:pt x="22264" y="89111"/>
                </a:moveTo>
                <a:lnTo>
                  <a:pt x="13463" y="87405"/>
                </a:lnTo>
                <a:lnTo>
                  <a:pt x="6401" y="82706"/>
                </a:lnTo>
                <a:lnTo>
                  <a:pt x="1704" y="75640"/>
                </a:lnTo>
                <a:lnTo>
                  <a:pt x="0" y="66833"/>
                </a:lnTo>
                <a:lnTo>
                  <a:pt x="0" y="22277"/>
                </a:lnTo>
                <a:lnTo>
                  <a:pt x="1704" y="13471"/>
                </a:lnTo>
                <a:lnTo>
                  <a:pt x="6401" y="6404"/>
                </a:lnTo>
                <a:lnTo>
                  <a:pt x="13463" y="1705"/>
                </a:lnTo>
                <a:lnTo>
                  <a:pt x="22264" y="0"/>
                </a:lnTo>
                <a:lnTo>
                  <a:pt x="31066" y="1705"/>
                </a:lnTo>
                <a:lnTo>
                  <a:pt x="38128" y="6404"/>
                </a:lnTo>
                <a:lnTo>
                  <a:pt x="42824" y="13471"/>
                </a:lnTo>
                <a:lnTo>
                  <a:pt x="44529" y="22277"/>
                </a:lnTo>
                <a:lnTo>
                  <a:pt x="44529" y="66833"/>
                </a:lnTo>
                <a:lnTo>
                  <a:pt x="42824" y="75640"/>
                </a:lnTo>
                <a:lnTo>
                  <a:pt x="38128" y="82706"/>
                </a:lnTo>
                <a:lnTo>
                  <a:pt x="31066" y="87405"/>
                </a:lnTo>
                <a:lnTo>
                  <a:pt x="22264" y="89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9495" y="3231377"/>
            <a:ext cx="504825" cy="104139"/>
          </a:xfrm>
          <a:custGeom>
            <a:avLst/>
            <a:gdLst/>
            <a:ahLst/>
            <a:cxnLst/>
            <a:rect l="l" t="t" r="r" b="b"/>
            <a:pathLst>
              <a:path w="504825" h="104139">
                <a:moveTo>
                  <a:pt x="504665" y="103963"/>
                </a:moveTo>
                <a:lnTo>
                  <a:pt x="0" y="103963"/>
                </a:lnTo>
                <a:lnTo>
                  <a:pt x="0" y="0"/>
                </a:lnTo>
                <a:lnTo>
                  <a:pt x="59372" y="0"/>
                </a:lnTo>
                <a:lnTo>
                  <a:pt x="59372" y="22277"/>
                </a:lnTo>
                <a:lnTo>
                  <a:pt x="63419" y="42618"/>
                </a:lnTo>
                <a:lnTo>
                  <a:pt x="74493" y="59129"/>
                </a:lnTo>
                <a:lnTo>
                  <a:pt x="90995" y="70210"/>
                </a:lnTo>
                <a:lnTo>
                  <a:pt x="111323" y="74259"/>
                </a:lnTo>
                <a:lnTo>
                  <a:pt x="504665" y="74259"/>
                </a:lnTo>
                <a:lnTo>
                  <a:pt x="504665" y="103963"/>
                </a:lnTo>
                <a:close/>
              </a:path>
              <a:path w="504825" h="104139">
                <a:moveTo>
                  <a:pt x="393342" y="74259"/>
                </a:moveTo>
                <a:lnTo>
                  <a:pt x="111323" y="74259"/>
                </a:lnTo>
                <a:lnTo>
                  <a:pt x="131651" y="70210"/>
                </a:lnTo>
                <a:lnTo>
                  <a:pt x="148152" y="59129"/>
                </a:lnTo>
                <a:lnTo>
                  <a:pt x="159227" y="42618"/>
                </a:lnTo>
                <a:lnTo>
                  <a:pt x="163274" y="22277"/>
                </a:lnTo>
                <a:lnTo>
                  <a:pt x="163274" y="0"/>
                </a:lnTo>
                <a:lnTo>
                  <a:pt x="341391" y="0"/>
                </a:lnTo>
                <a:lnTo>
                  <a:pt x="341391" y="22277"/>
                </a:lnTo>
                <a:lnTo>
                  <a:pt x="345438" y="42618"/>
                </a:lnTo>
                <a:lnTo>
                  <a:pt x="356512" y="59129"/>
                </a:lnTo>
                <a:lnTo>
                  <a:pt x="373014" y="70210"/>
                </a:lnTo>
                <a:lnTo>
                  <a:pt x="393342" y="74259"/>
                </a:lnTo>
                <a:close/>
              </a:path>
              <a:path w="504825" h="104139">
                <a:moveTo>
                  <a:pt x="504665" y="74259"/>
                </a:moveTo>
                <a:lnTo>
                  <a:pt x="393342" y="74259"/>
                </a:lnTo>
                <a:lnTo>
                  <a:pt x="413670" y="70210"/>
                </a:lnTo>
                <a:lnTo>
                  <a:pt x="430171" y="59129"/>
                </a:lnTo>
                <a:lnTo>
                  <a:pt x="441246" y="42618"/>
                </a:lnTo>
                <a:lnTo>
                  <a:pt x="445293" y="22277"/>
                </a:lnTo>
                <a:lnTo>
                  <a:pt x="445293" y="0"/>
                </a:lnTo>
                <a:lnTo>
                  <a:pt x="504665" y="0"/>
                </a:lnTo>
                <a:lnTo>
                  <a:pt x="504665" y="74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99581" y="4375028"/>
            <a:ext cx="1957705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SCHEDULING</a:t>
            </a:r>
            <a:endParaRPr lang="en-US" sz="2700" spc="-5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30-day Increments </a:t>
            </a:r>
            <a:endParaRPr sz="2700" dirty="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90065" y="2808732"/>
            <a:ext cx="1254760" cy="1256030"/>
          </a:xfrm>
          <a:custGeom>
            <a:avLst/>
            <a:gdLst/>
            <a:ahLst/>
            <a:cxnLst/>
            <a:rect l="l" t="t" r="r" b="b"/>
            <a:pathLst>
              <a:path w="1254760" h="1256029">
                <a:moveTo>
                  <a:pt x="1254252" y="0"/>
                </a:moveTo>
                <a:lnTo>
                  <a:pt x="372846" y="0"/>
                </a:lnTo>
                <a:lnTo>
                  <a:pt x="326077" y="2904"/>
                </a:lnTo>
                <a:lnTo>
                  <a:pt x="281041" y="11387"/>
                </a:lnTo>
                <a:lnTo>
                  <a:pt x="238089" y="25096"/>
                </a:lnTo>
                <a:lnTo>
                  <a:pt x="197569" y="43684"/>
                </a:lnTo>
                <a:lnTo>
                  <a:pt x="159831" y="66801"/>
                </a:lnTo>
                <a:lnTo>
                  <a:pt x="125224" y="94097"/>
                </a:lnTo>
                <a:lnTo>
                  <a:pt x="94097" y="125224"/>
                </a:lnTo>
                <a:lnTo>
                  <a:pt x="66801" y="159831"/>
                </a:lnTo>
                <a:lnTo>
                  <a:pt x="43684" y="197569"/>
                </a:lnTo>
                <a:lnTo>
                  <a:pt x="25096" y="238089"/>
                </a:lnTo>
                <a:lnTo>
                  <a:pt x="11387" y="281041"/>
                </a:lnTo>
                <a:lnTo>
                  <a:pt x="2904" y="326077"/>
                </a:lnTo>
                <a:lnTo>
                  <a:pt x="0" y="372846"/>
                </a:lnTo>
                <a:lnTo>
                  <a:pt x="0" y="1255776"/>
                </a:lnTo>
                <a:lnTo>
                  <a:pt x="881392" y="1255776"/>
                </a:lnTo>
                <a:lnTo>
                  <a:pt x="928162" y="1252871"/>
                </a:lnTo>
                <a:lnTo>
                  <a:pt x="973198" y="1244388"/>
                </a:lnTo>
                <a:lnTo>
                  <a:pt x="1016151" y="1230679"/>
                </a:lnTo>
                <a:lnTo>
                  <a:pt x="1056672" y="1212091"/>
                </a:lnTo>
                <a:lnTo>
                  <a:pt x="1094412" y="1188974"/>
                </a:lnTo>
                <a:lnTo>
                  <a:pt x="1129020" y="1161678"/>
                </a:lnTo>
                <a:lnTo>
                  <a:pt x="1160148" y="1130551"/>
                </a:lnTo>
                <a:lnTo>
                  <a:pt x="1187446" y="1095944"/>
                </a:lnTo>
                <a:lnTo>
                  <a:pt x="1210564" y="1058206"/>
                </a:lnTo>
                <a:lnTo>
                  <a:pt x="1229153" y="1017686"/>
                </a:lnTo>
                <a:lnTo>
                  <a:pt x="1242864" y="974734"/>
                </a:lnTo>
                <a:lnTo>
                  <a:pt x="1251346" y="929698"/>
                </a:lnTo>
                <a:lnTo>
                  <a:pt x="1254252" y="882929"/>
                </a:lnTo>
                <a:lnTo>
                  <a:pt x="1254252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2626" y="3298211"/>
            <a:ext cx="556260" cy="125095"/>
          </a:xfrm>
          <a:custGeom>
            <a:avLst/>
            <a:gdLst/>
            <a:ahLst/>
            <a:cxnLst/>
            <a:rect l="l" t="t" r="r" b="b"/>
            <a:pathLst>
              <a:path w="556260" h="125095">
                <a:moveTo>
                  <a:pt x="1706" y="124756"/>
                </a:moveTo>
                <a:lnTo>
                  <a:pt x="1187" y="120597"/>
                </a:lnTo>
                <a:lnTo>
                  <a:pt x="497" y="116661"/>
                </a:lnTo>
                <a:lnTo>
                  <a:pt x="445" y="109087"/>
                </a:lnTo>
                <a:lnTo>
                  <a:pt x="31" y="105151"/>
                </a:lnTo>
                <a:lnTo>
                  <a:pt x="0" y="92082"/>
                </a:lnTo>
                <a:lnTo>
                  <a:pt x="413" y="88220"/>
                </a:lnTo>
                <a:lnTo>
                  <a:pt x="488" y="80238"/>
                </a:lnTo>
                <a:lnTo>
                  <a:pt x="742" y="76561"/>
                </a:lnTo>
                <a:lnTo>
                  <a:pt x="1113" y="72997"/>
                </a:lnTo>
                <a:lnTo>
                  <a:pt x="1632" y="69135"/>
                </a:lnTo>
                <a:lnTo>
                  <a:pt x="2152" y="64828"/>
                </a:lnTo>
                <a:lnTo>
                  <a:pt x="2894" y="60670"/>
                </a:lnTo>
                <a:lnTo>
                  <a:pt x="3652" y="56808"/>
                </a:lnTo>
                <a:lnTo>
                  <a:pt x="3710" y="55174"/>
                </a:lnTo>
                <a:lnTo>
                  <a:pt x="53778" y="28240"/>
                </a:lnTo>
                <a:lnTo>
                  <a:pt x="105048" y="16264"/>
                </a:lnTo>
                <a:lnTo>
                  <a:pt x="159820" y="7397"/>
                </a:lnTo>
                <a:lnTo>
                  <a:pt x="217573" y="1891"/>
                </a:lnTo>
                <a:lnTo>
                  <a:pt x="277788" y="0"/>
                </a:lnTo>
                <a:lnTo>
                  <a:pt x="338006" y="1893"/>
                </a:lnTo>
                <a:lnTo>
                  <a:pt x="395780" y="7416"/>
                </a:lnTo>
                <a:lnTo>
                  <a:pt x="450608" y="16328"/>
                </a:lnTo>
                <a:lnTo>
                  <a:pt x="501988" y="28392"/>
                </a:lnTo>
                <a:lnTo>
                  <a:pt x="549417" y="43367"/>
                </a:lnTo>
                <a:lnTo>
                  <a:pt x="552237" y="56808"/>
                </a:lnTo>
                <a:lnTo>
                  <a:pt x="553054" y="60967"/>
                </a:lnTo>
                <a:lnTo>
                  <a:pt x="553796" y="65125"/>
                </a:lnTo>
                <a:lnTo>
                  <a:pt x="554315" y="69432"/>
                </a:lnTo>
                <a:lnTo>
                  <a:pt x="554835" y="73294"/>
                </a:lnTo>
                <a:lnTo>
                  <a:pt x="554999" y="74259"/>
                </a:lnTo>
                <a:lnTo>
                  <a:pt x="277788" y="74259"/>
                </a:lnTo>
                <a:lnTo>
                  <a:pt x="226471" y="75778"/>
                </a:lnTo>
                <a:lnTo>
                  <a:pt x="176337" y="80249"/>
                </a:lnTo>
                <a:lnTo>
                  <a:pt x="128225" y="87505"/>
                </a:lnTo>
                <a:lnTo>
                  <a:pt x="82601" y="97439"/>
                </a:lnTo>
                <a:lnTo>
                  <a:pt x="40206" y="109902"/>
                </a:lnTo>
                <a:lnTo>
                  <a:pt x="1706" y="124756"/>
                </a:lnTo>
                <a:close/>
              </a:path>
              <a:path w="556260" h="125095">
                <a:moveTo>
                  <a:pt x="554167" y="125053"/>
                </a:moveTo>
                <a:lnTo>
                  <a:pt x="515543" y="110074"/>
                </a:lnTo>
                <a:lnTo>
                  <a:pt x="473063" y="97527"/>
                </a:lnTo>
                <a:lnTo>
                  <a:pt x="427388" y="87542"/>
                </a:lnTo>
                <a:lnTo>
                  <a:pt x="379054" y="80238"/>
                </a:lnTo>
                <a:lnTo>
                  <a:pt x="329045" y="75777"/>
                </a:lnTo>
                <a:lnTo>
                  <a:pt x="277788" y="74259"/>
                </a:lnTo>
                <a:lnTo>
                  <a:pt x="554999" y="74259"/>
                </a:lnTo>
                <a:lnTo>
                  <a:pt x="555389" y="76561"/>
                </a:lnTo>
                <a:lnTo>
                  <a:pt x="555503" y="81165"/>
                </a:lnTo>
                <a:lnTo>
                  <a:pt x="555651" y="83170"/>
                </a:lnTo>
                <a:lnTo>
                  <a:pt x="555429" y="84136"/>
                </a:lnTo>
                <a:lnTo>
                  <a:pt x="555796" y="87505"/>
                </a:lnTo>
                <a:lnTo>
                  <a:pt x="555874" y="100844"/>
                </a:lnTo>
                <a:lnTo>
                  <a:pt x="555459" y="104854"/>
                </a:lnTo>
                <a:lnTo>
                  <a:pt x="555429" y="112354"/>
                </a:lnTo>
                <a:lnTo>
                  <a:pt x="555132" y="116661"/>
                </a:lnTo>
                <a:lnTo>
                  <a:pt x="554686" y="120894"/>
                </a:lnTo>
                <a:lnTo>
                  <a:pt x="554167" y="125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0492" y="3402174"/>
            <a:ext cx="540385" cy="178435"/>
          </a:xfrm>
          <a:custGeom>
            <a:avLst/>
            <a:gdLst/>
            <a:ahLst/>
            <a:cxnLst/>
            <a:rect l="l" t="t" r="r" b="b"/>
            <a:pathLst>
              <a:path w="540385" h="178435">
                <a:moveTo>
                  <a:pt x="203127" y="178223"/>
                </a:moveTo>
                <a:lnTo>
                  <a:pt x="158598" y="178223"/>
                </a:lnTo>
                <a:lnTo>
                  <a:pt x="115714" y="172070"/>
                </a:lnTo>
                <a:lnTo>
                  <a:pt x="77037" y="154664"/>
                </a:lnTo>
                <a:lnTo>
                  <a:pt x="43942" y="127584"/>
                </a:lnTo>
                <a:lnTo>
                  <a:pt x="17805" y="92409"/>
                </a:lnTo>
                <a:lnTo>
                  <a:pt x="0" y="50719"/>
                </a:lnTo>
                <a:lnTo>
                  <a:pt x="5566" y="48194"/>
                </a:lnTo>
                <a:lnTo>
                  <a:pt x="50165" y="31433"/>
                </a:lnTo>
                <a:lnTo>
                  <a:pt x="100083" y="18013"/>
                </a:lnTo>
                <a:lnTo>
                  <a:pt x="154137" y="8153"/>
                </a:lnTo>
                <a:lnTo>
                  <a:pt x="211144" y="2075"/>
                </a:lnTo>
                <a:lnTo>
                  <a:pt x="269921" y="0"/>
                </a:lnTo>
                <a:lnTo>
                  <a:pt x="328699" y="2075"/>
                </a:lnTo>
                <a:lnTo>
                  <a:pt x="385706" y="8153"/>
                </a:lnTo>
                <a:lnTo>
                  <a:pt x="439760" y="18013"/>
                </a:lnTo>
                <a:lnTo>
                  <a:pt x="489678" y="31433"/>
                </a:lnTo>
                <a:lnTo>
                  <a:pt x="534277" y="48194"/>
                </a:lnTo>
                <a:lnTo>
                  <a:pt x="539843" y="50719"/>
                </a:lnTo>
                <a:lnTo>
                  <a:pt x="522038" y="92409"/>
                </a:lnTo>
                <a:lnTo>
                  <a:pt x="498791" y="123694"/>
                </a:lnTo>
                <a:lnTo>
                  <a:pt x="269905" y="123694"/>
                </a:lnTo>
                <a:lnTo>
                  <a:pt x="258735" y="125874"/>
                </a:lnTo>
                <a:lnTo>
                  <a:pt x="248918" y="132405"/>
                </a:lnTo>
                <a:lnTo>
                  <a:pt x="203127" y="178223"/>
                </a:lnTo>
                <a:close/>
              </a:path>
              <a:path w="540385" h="178435">
                <a:moveTo>
                  <a:pt x="381245" y="178223"/>
                </a:moveTo>
                <a:lnTo>
                  <a:pt x="336715" y="178223"/>
                </a:lnTo>
                <a:lnTo>
                  <a:pt x="290924" y="132405"/>
                </a:lnTo>
                <a:lnTo>
                  <a:pt x="281078" y="125863"/>
                </a:lnTo>
                <a:lnTo>
                  <a:pt x="269905" y="123694"/>
                </a:lnTo>
                <a:lnTo>
                  <a:pt x="498791" y="123694"/>
                </a:lnTo>
                <a:lnTo>
                  <a:pt x="495901" y="127584"/>
                </a:lnTo>
                <a:lnTo>
                  <a:pt x="462806" y="154664"/>
                </a:lnTo>
                <a:lnTo>
                  <a:pt x="424129" y="172070"/>
                </a:lnTo>
                <a:lnTo>
                  <a:pt x="381245" y="17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9021" y="3352346"/>
            <a:ext cx="72880" cy="17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8923" y="3352346"/>
            <a:ext cx="72878" cy="17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24093" y="4375028"/>
            <a:ext cx="1984375" cy="123110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634365" marR="5080" indent="-622300">
              <a:lnSpc>
                <a:spcPts val="2750"/>
              </a:lnSpc>
              <a:spcBef>
                <a:spcPts val="600"/>
              </a:spcBef>
            </a:pPr>
            <a:r>
              <a:rPr sz="27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VIRTUAL</a:t>
            </a:r>
            <a:r>
              <a:rPr sz="27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PRE-  VISIT</a:t>
            </a:r>
            <a:endParaRPr lang="en-US" sz="2700" spc="-5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 marL="634365" marR="5080" indent="-622300">
              <a:lnSpc>
                <a:spcPts val="2750"/>
              </a:lnSpc>
              <a:spcBef>
                <a:spcPts val="600"/>
              </a:spcBef>
            </a:pPr>
            <a:endParaRPr sz="2700" dirty="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07125" y="2808732"/>
            <a:ext cx="1256030" cy="1256030"/>
          </a:xfrm>
          <a:custGeom>
            <a:avLst/>
            <a:gdLst/>
            <a:ahLst/>
            <a:cxnLst/>
            <a:rect l="l" t="t" r="r" b="b"/>
            <a:pathLst>
              <a:path w="1256029" h="1256029">
                <a:moveTo>
                  <a:pt x="1255776" y="0"/>
                </a:moveTo>
                <a:lnTo>
                  <a:pt x="373303" y="0"/>
                </a:lnTo>
                <a:lnTo>
                  <a:pt x="326477" y="2908"/>
                </a:lnTo>
                <a:lnTo>
                  <a:pt x="281386" y="11400"/>
                </a:lnTo>
                <a:lnTo>
                  <a:pt x="238380" y="25127"/>
                </a:lnTo>
                <a:lnTo>
                  <a:pt x="197811" y="43738"/>
                </a:lnTo>
                <a:lnTo>
                  <a:pt x="160026" y="66883"/>
                </a:lnTo>
                <a:lnTo>
                  <a:pt x="125377" y="94212"/>
                </a:lnTo>
                <a:lnTo>
                  <a:pt x="94212" y="125377"/>
                </a:lnTo>
                <a:lnTo>
                  <a:pt x="66883" y="160026"/>
                </a:lnTo>
                <a:lnTo>
                  <a:pt x="43738" y="197811"/>
                </a:lnTo>
                <a:lnTo>
                  <a:pt x="25127" y="238380"/>
                </a:lnTo>
                <a:lnTo>
                  <a:pt x="11400" y="281386"/>
                </a:lnTo>
                <a:lnTo>
                  <a:pt x="2908" y="326477"/>
                </a:lnTo>
                <a:lnTo>
                  <a:pt x="0" y="373303"/>
                </a:lnTo>
                <a:lnTo>
                  <a:pt x="0" y="1255776"/>
                </a:lnTo>
                <a:lnTo>
                  <a:pt x="882472" y="1255776"/>
                </a:lnTo>
                <a:lnTo>
                  <a:pt x="929298" y="1252867"/>
                </a:lnTo>
                <a:lnTo>
                  <a:pt x="974389" y="1244375"/>
                </a:lnTo>
                <a:lnTo>
                  <a:pt x="1017395" y="1230648"/>
                </a:lnTo>
                <a:lnTo>
                  <a:pt x="1057964" y="1212037"/>
                </a:lnTo>
                <a:lnTo>
                  <a:pt x="1095749" y="1188892"/>
                </a:lnTo>
                <a:lnTo>
                  <a:pt x="1130398" y="1161563"/>
                </a:lnTo>
                <a:lnTo>
                  <a:pt x="1161563" y="1130398"/>
                </a:lnTo>
                <a:lnTo>
                  <a:pt x="1188892" y="1095749"/>
                </a:lnTo>
                <a:lnTo>
                  <a:pt x="1212037" y="1057964"/>
                </a:lnTo>
                <a:lnTo>
                  <a:pt x="1230648" y="1017395"/>
                </a:lnTo>
                <a:lnTo>
                  <a:pt x="1244375" y="974389"/>
                </a:lnTo>
                <a:lnTo>
                  <a:pt x="1252867" y="929298"/>
                </a:lnTo>
                <a:lnTo>
                  <a:pt x="1255776" y="882472"/>
                </a:lnTo>
                <a:lnTo>
                  <a:pt x="1255776" y="0"/>
                </a:lnTo>
                <a:close/>
              </a:path>
            </a:pathLst>
          </a:custGeom>
          <a:solidFill>
            <a:srgbClr val="E64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2418" y="3261081"/>
            <a:ext cx="593725" cy="356870"/>
          </a:xfrm>
          <a:custGeom>
            <a:avLst/>
            <a:gdLst/>
            <a:ahLst/>
            <a:cxnLst/>
            <a:rect l="l" t="t" r="r" b="b"/>
            <a:pathLst>
              <a:path w="593725" h="356870">
                <a:moveTo>
                  <a:pt x="296583" y="356446"/>
                </a:moveTo>
                <a:lnTo>
                  <a:pt x="241610" y="350759"/>
                </a:lnTo>
                <a:lnTo>
                  <a:pt x="189856" y="335497"/>
                </a:lnTo>
                <a:lnTo>
                  <a:pt x="142178" y="313365"/>
                </a:lnTo>
                <a:lnTo>
                  <a:pt x="99434" y="287062"/>
                </a:lnTo>
                <a:lnTo>
                  <a:pt x="62480" y="259291"/>
                </a:lnTo>
                <a:lnTo>
                  <a:pt x="32173" y="232755"/>
                </a:lnTo>
                <a:lnTo>
                  <a:pt x="2562" y="199746"/>
                </a:lnTo>
                <a:lnTo>
                  <a:pt x="0" y="188155"/>
                </a:lnTo>
                <a:lnTo>
                  <a:pt x="1751" y="176424"/>
                </a:lnTo>
                <a:lnTo>
                  <a:pt x="30459" y="140526"/>
                </a:lnTo>
                <a:lnTo>
                  <a:pt x="60706" y="110685"/>
                </a:lnTo>
                <a:lnTo>
                  <a:pt x="97755" y="79221"/>
                </a:lnTo>
                <a:lnTo>
                  <a:pt x="140737" y="49277"/>
                </a:lnTo>
                <a:lnTo>
                  <a:pt x="188783" y="23996"/>
                </a:lnTo>
                <a:lnTo>
                  <a:pt x="241021" y="6523"/>
                </a:lnTo>
                <a:lnTo>
                  <a:pt x="296583" y="0"/>
                </a:lnTo>
                <a:lnTo>
                  <a:pt x="352145" y="6523"/>
                </a:lnTo>
                <a:lnTo>
                  <a:pt x="404384" y="23996"/>
                </a:lnTo>
                <a:lnTo>
                  <a:pt x="452429" y="49277"/>
                </a:lnTo>
                <a:lnTo>
                  <a:pt x="466970" y="59407"/>
                </a:lnTo>
                <a:lnTo>
                  <a:pt x="296583" y="59407"/>
                </a:lnTo>
                <a:lnTo>
                  <a:pt x="250477" y="68783"/>
                </a:lnTo>
                <a:lnTo>
                  <a:pt x="235786" y="78715"/>
                </a:lnTo>
                <a:lnTo>
                  <a:pt x="186744" y="78715"/>
                </a:lnTo>
                <a:lnTo>
                  <a:pt x="165999" y="90411"/>
                </a:lnTo>
                <a:lnTo>
                  <a:pt x="126734" y="117144"/>
                </a:lnTo>
                <a:lnTo>
                  <a:pt x="93326" y="145142"/>
                </a:lnTo>
                <a:lnTo>
                  <a:pt x="65495" y="172178"/>
                </a:lnTo>
                <a:lnTo>
                  <a:pt x="52414" y="186391"/>
                </a:lnTo>
                <a:lnTo>
                  <a:pt x="78100" y="210282"/>
                </a:lnTo>
                <a:lnTo>
                  <a:pt x="110952" y="236609"/>
                </a:lnTo>
                <a:lnTo>
                  <a:pt x="149787" y="262519"/>
                </a:lnTo>
                <a:lnTo>
                  <a:pt x="193424" y="285157"/>
                </a:lnTo>
                <a:lnTo>
                  <a:pt x="246770" y="285157"/>
                </a:lnTo>
                <a:lnTo>
                  <a:pt x="250477" y="287663"/>
                </a:lnTo>
                <a:lnTo>
                  <a:pt x="296583" y="297038"/>
                </a:lnTo>
                <a:lnTo>
                  <a:pt x="477628" y="297038"/>
                </a:lnTo>
                <a:lnTo>
                  <a:pt x="451047" y="313365"/>
                </a:lnTo>
                <a:lnTo>
                  <a:pt x="403328" y="335497"/>
                </a:lnTo>
                <a:lnTo>
                  <a:pt x="351559" y="350759"/>
                </a:lnTo>
                <a:lnTo>
                  <a:pt x="296583" y="356446"/>
                </a:lnTo>
                <a:close/>
              </a:path>
              <a:path w="593725" h="356870">
                <a:moveTo>
                  <a:pt x="477628" y="297038"/>
                </a:moveTo>
                <a:lnTo>
                  <a:pt x="296583" y="297038"/>
                </a:lnTo>
                <a:lnTo>
                  <a:pt x="342690" y="287663"/>
                </a:lnTo>
                <a:lnTo>
                  <a:pt x="380447" y="262136"/>
                </a:lnTo>
                <a:lnTo>
                  <a:pt x="405958" y="224357"/>
                </a:lnTo>
                <a:lnTo>
                  <a:pt x="415328" y="178223"/>
                </a:lnTo>
                <a:lnTo>
                  <a:pt x="405958" y="132089"/>
                </a:lnTo>
                <a:lnTo>
                  <a:pt x="380447" y="94309"/>
                </a:lnTo>
                <a:lnTo>
                  <a:pt x="342690" y="68783"/>
                </a:lnTo>
                <a:lnTo>
                  <a:pt x="296583" y="59407"/>
                </a:lnTo>
                <a:lnTo>
                  <a:pt x="466970" y="59407"/>
                </a:lnTo>
                <a:lnTo>
                  <a:pt x="493619" y="77972"/>
                </a:lnTo>
                <a:lnTo>
                  <a:pt x="405680" y="77972"/>
                </a:lnTo>
                <a:lnTo>
                  <a:pt x="431709" y="116985"/>
                </a:lnTo>
                <a:lnTo>
                  <a:pt x="443987" y="160525"/>
                </a:lnTo>
                <a:lnTo>
                  <a:pt x="442657" y="205277"/>
                </a:lnTo>
                <a:lnTo>
                  <a:pt x="427862" y="247926"/>
                </a:lnTo>
                <a:lnTo>
                  <a:pt x="399743" y="285157"/>
                </a:lnTo>
                <a:lnTo>
                  <a:pt x="496415" y="285157"/>
                </a:lnTo>
                <a:lnTo>
                  <a:pt x="493871" y="287062"/>
                </a:lnTo>
                <a:lnTo>
                  <a:pt x="477628" y="297038"/>
                </a:lnTo>
                <a:close/>
              </a:path>
              <a:path w="593725" h="356870">
                <a:moveTo>
                  <a:pt x="496415" y="285157"/>
                </a:moveTo>
                <a:lnTo>
                  <a:pt x="399743" y="285157"/>
                </a:lnTo>
                <a:lnTo>
                  <a:pt x="443275" y="262519"/>
                </a:lnTo>
                <a:lnTo>
                  <a:pt x="481937" y="236609"/>
                </a:lnTo>
                <a:lnTo>
                  <a:pt x="514754" y="210282"/>
                </a:lnTo>
                <a:lnTo>
                  <a:pt x="540752" y="186391"/>
                </a:lnTo>
                <a:lnTo>
                  <a:pt x="515941" y="160525"/>
                </a:lnTo>
                <a:lnTo>
                  <a:pt x="484627" y="131903"/>
                </a:lnTo>
                <a:lnTo>
                  <a:pt x="447554" y="103371"/>
                </a:lnTo>
                <a:lnTo>
                  <a:pt x="405680" y="77972"/>
                </a:lnTo>
                <a:lnTo>
                  <a:pt x="493619" y="77972"/>
                </a:lnTo>
                <a:lnTo>
                  <a:pt x="532461" y="110685"/>
                </a:lnTo>
                <a:lnTo>
                  <a:pt x="562708" y="140526"/>
                </a:lnTo>
                <a:lnTo>
                  <a:pt x="591428" y="176529"/>
                </a:lnTo>
                <a:lnTo>
                  <a:pt x="593260" y="188433"/>
                </a:lnTo>
                <a:lnTo>
                  <a:pt x="590918" y="200060"/>
                </a:lnTo>
                <a:lnTo>
                  <a:pt x="584540" y="210154"/>
                </a:lnTo>
                <a:lnTo>
                  <a:pt x="561461" y="232755"/>
                </a:lnTo>
                <a:lnTo>
                  <a:pt x="530957" y="259291"/>
                </a:lnTo>
                <a:lnTo>
                  <a:pt x="496415" y="285157"/>
                </a:lnTo>
                <a:close/>
              </a:path>
              <a:path w="593725" h="356870">
                <a:moveTo>
                  <a:pt x="246770" y="285157"/>
                </a:moveTo>
                <a:lnTo>
                  <a:pt x="193424" y="285157"/>
                </a:lnTo>
                <a:lnTo>
                  <a:pt x="165299" y="248003"/>
                </a:lnTo>
                <a:lnTo>
                  <a:pt x="150462" y="205538"/>
                </a:lnTo>
                <a:lnTo>
                  <a:pt x="149168" y="165599"/>
                </a:lnTo>
                <a:lnTo>
                  <a:pt x="149139" y="160574"/>
                </a:lnTo>
                <a:lnTo>
                  <a:pt x="161078" y="117651"/>
                </a:lnTo>
                <a:lnTo>
                  <a:pt x="186744" y="78715"/>
                </a:lnTo>
                <a:lnTo>
                  <a:pt x="235786" y="78715"/>
                </a:lnTo>
                <a:lnTo>
                  <a:pt x="212720" y="94309"/>
                </a:lnTo>
                <a:lnTo>
                  <a:pt x="187208" y="132089"/>
                </a:lnTo>
                <a:lnTo>
                  <a:pt x="177838" y="178223"/>
                </a:lnTo>
                <a:lnTo>
                  <a:pt x="187208" y="224357"/>
                </a:lnTo>
                <a:lnTo>
                  <a:pt x="212720" y="262136"/>
                </a:lnTo>
                <a:lnTo>
                  <a:pt x="246770" y="285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4787" y="3365044"/>
            <a:ext cx="148431" cy="148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302707" y="4375028"/>
            <a:ext cx="2065020" cy="7861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53110" marR="5080" indent="-741045">
              <a:lnSpc>
                <a:spcPts val="2750"/>
              </a:lnSpc>
              <a:spcBef>
                <a:spcPts val="600"/>
              </a:spcBef>
            </a:pPr>
            <a:r>
              <a:rPr sz="2700" dirty="0">
                <a:solidFill>
                  <a:srgbClr val="FFFFFF"/>
                </a:solidFill>
                <a:latin typeface="Franklin Gothic Book"/>
                <a:cs typeface="Franklin Gothic Book"/>
              </a:rPr>
              <a:t>OBS</a:t>
            </a:r>
            <a:r>
              <a:rPr sz="27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27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2700" spc="-9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2700" spc="-17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27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TI</a:t>
            </a:r>
            <a:r>
              <a:rPr sz="2700" dirty="0">
                <a:solidFill>
                  <a:srgbClr val="FFFFFF"/>
                </a:solidFill>
                <a:latin typeface="Franklin Gothic Book"/>
                <a:cs typeface="Franklin Gothic Book"/>
              </a:rPr>
              <a:t>ON  </a:t>
            </a:r>
            <a:r>
              <a:rPr sz="2700" spc="-120" dirty="0">
                <a:solidFill>
                  <a:srgbClr val="FFFFFF"/>
                </a:solidFill>
                <a:latin typeface="Franklin Gothic Book"/>
                <a:cs typeface="Franklin Gothic Book"/>
              </a:rPr>
              <a:t>DAY</a:t>
            </a:r>
            <a:endParaRPr sz="27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125713" y="2808732"/>
            <a:ext cx="1256030" cy="1256030"/>
          </a:xfrm>
          <a:custGeom>
            <a:avLst/>
            <a:gdLst/>
            <a:ahLst/>
            <a:cxnLst/>
            <a:rect l="l" t="t" r="r" b="b"/>
            <a:pathLst>
              <a:path w="1256029" h="1256029">
                <a:moveTo>
                  <a:pt x="1255776" y="0"/>
                </a:moveTo>
                <a:lnTo>
                  <a:pt x="373303" y="0"/>
                </a:lnTo>
                <a:lnTo>
                  <a:pt x="326477" y="2908"/>
                </a:lnTo>
                <a:lnTo>
                  <a:pt x="281386" y="11400"/>
                </a:lnTo>
                <a:lnTo>
                  <a:pt x="238380" y="25127"/>
                </a:lnTo>
                <a:lnTo>
                  <a:pt x="197811" y="43738"/>
                </a:lnTo>
                <a:lnTo>
                  <a:pt x="160026" y="66883"/>
                </a:lnTo>
                <a:lnTo>
                  <a:pt x="125377" y="94212"/>
                </a:lnTo>
                <a:lnTo>
                  <a:pt x="94212" y="125377"/>
                </a:lnTo>
                <a:lnTo>
                  <a:pt x="66883" y="160026"/>
                </a:lnTo>
                <a:lnTo>
                  <a:pt x="43738" y="197811"/>
                </a:lnTo>
                <a:lnTo>
                  <a:pt x="25127" y="238380"/>
                </a:lnTo>
                <a:lnTo>
                  <a:pt x="11400" y="281386"/>
                </a:lnTo>
                <a:lnTo>
                  <a:pt x="2908" y="326477"/>
                </a:lnTo>
                <a:lnTo>
                  <a:pt x="0" y="373303"/>
                </a:lnTo>
                <a:lnTo>
                  <a:pt x="0" y="1255776"/>
                </a:lnTo>
                <a:lnTo>
                  <a:pt x="882472" y="1255776"/>
                </a:lnTo>
                <a:lnTo>
                  <a:pt x="929298" y="1252867"/>
                </a:lnTo>
                <a:lnTo>
                  <a:pt x="974389" y="1244375"/>
                </a:lnTo>
                <a:lnTo>
                  <a:pt x="1017395" y="1230648"/>
                </a:lnTo>
                <a:lnTo>
                  <a:pt x="1057964" y="1212037"/>
                </a:lnTo>
                <a:lnTo>
                  <a:pt x="1095749" y="1188892"/>
                </a:lnTo>
                <a:lnTo>
                  <a:pt x="1130398" y="1161563"/>
                </a:lnTo>
                <a:lnTo>
                  <a:pt x="1161563" y="1130398"/>
                </a:lnTo>
                <a:lnTo>
                  <a:pt x="1188892" y="1095749"/>
                </a:lnTo>
                <a:lnTo>
                  <a:pt x="1212037" y="1057964"/>
                </a:lnTo>
                <a:lnTo>
                  <a:pt x="1230648" y="1017395"/>
                </a:lnTo>
                <a:lnTo>
                  <a:pt x="1244375" y="974389"/>
                </a:lnTo>
                <a:lnTo>
                  <a:pt x="1252867" y="929298"/>
                </a:lnTo>
                <a:lnTo>
                  <a:pt x="1255776" y="882472"/>
                </a:lnTo>
                <a:lnTo>
                  <a:pt x="1255776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79081" y="3387323"/>
            <a:ext cx="355600" cy="379095"/>
          </a:xfrm>
          <a:custGeom>
            <a:avLst/>
            <a:gdLst/>
            <a:ahLst/>
            <a:cxnLst/>
            <a:rect l="l" t="t" r="r" b="b"/>
            <a:pathLst>
              <a:path w="355600" h="379095">
                <a:moveTo>
                  <a:pt x="199958" y="334168"/>
                </a:moveTo>
                <a:lnTo>
                  <a:pt x="155523" y="334168"/>
                </a:lnTo>
                <a:lnTo>
                  <a:pt x="155523" y="243571"/>
                </a:lnTo>
                <a:lnTo>
                  <a:pt x="107983" y="230026"/>
                </a:lnTo>
                <a:lnTo>
                  <a:pt x="67233" y="204184"/>
                </a:lnTo>
                <a:lnTo>
                  <a:pt x="35441" y="168183"/>
                </a:lnTo>
                <a:lnTo>
                  <a:pt x="14776" y="124162"/>
                </a:lnTo>
                <a:lnTo>
                  <a:pt x="7405" y="74259"/>
                </a:lnTo>
                <a:lnTo>
                  <a:pt x="7405" y="0"/>
                </a:lnTo>
                <a:lnTo>
                  <a:pt x="51841" y="0"/>
                </a:lnTo>
                <a:lnTo>
                  <a:pt x="51841" y="74259"/>
                </a:lnTo>
                <a:lnTo>
                  <a:pt x="61723" y="123433"/>
                </a:lnTo>
                <a:lnTo>
                  <a:pt x="88685" y="163556"/>
                </a:lnTo>
                <a:lnTo>
                  <a:pt x="128700" y="190592"/>
                </a:lnTo>
                <a:lnTo>
                  <a:pt x="177740" y="200501"/>
                </a:lnTo>
                <a:lnTo>
                  <a:pt x="291500" y="200501"/>
                </a:lnTo>
                <a:lnTo>
                  <a:pt x="288248" y="204184"/>
                </a:lnTo>
                <a:lnTo>
                  <a:pt x="247498" y="230026"/>
                </a:lnTo>
                <a:lnTo>
                  <a:pt x="199958" y="243571"/>
                </a:lnTo>
                <a:lnTo>
                  <a:pt x="199958" y="334168"/>
                </a:lnTo>
                <a:close/>
              </a:path>
              <a:path w="355600" h="379095">
                <a:moveTo>
                  <a:pt x="291500" y="200501"/>
                </a:moveTo>
                <a:lnTo>
                  <a:pt x="177740" y="200501"/>
                </a:lnTo>
                <a:lnTo>
                  <a:pt x="226781" y="190592"/>
                </a:lnTo>
                <a:lnTo>
                  <a:pt x="266796" y="163556"/>
                </a:lnTo>
                <a:lnTo>
                  <a:pt x="293758" y="123433"/>
                </a:lnTo>
                <a:lnTo>
                  <a:pt x="303640" y="74259"/>
                </a:lnTo>
                <a:lnTo>
                  <a:pt x="303640" y="0"/>
                </a:lnTo>
                <a:lnTo>
                  <a:pt x="348075" y="0"/>
                </a:lnTo>
                <a:lnTo>
                  <a:pt x="348075" y="74259"/>
                </a:lnTo>
                <a:lnTo>
                  <a:pt x="340705" y="124162"/>
                </a:lnTo>
                <a:lnTo>
                  <a:pt x="320039" y="168183"/>
                </a:lnTo>
                <a:lnTo>
                  <a:pt x="291500" y="200501"/>
                </a:lnTo>
                <a:close/>
              </a:path>
              <a:path w="355600" h="379095">
                <a:moveTo>
                  <a:pt x="355481" y="378724"/>
                </a:moveTo>
                <a:lnTo>
                  <a:pt x="0" y="378724"/>
                </a:lnTo>
                <a:lnTo>
                  <a:pt x="0" y="334168"/>
                </a:lnTo>
                <a:lnTo>
                  <a:pt x="355481" y="334168"/>
                </a:lnTo>
                <a:lnTo>
                  <a:pt x="355481" y="37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60546" y="3112562"/>
            <a:ext cx="193040" cy="445770"/>
          </a:xfrm>
          <a:custGeom>
            <a:avLst/>
            <a:gdLst/>
            <a:ahLst/>
            <a:cxnLst/>
            <a:rect l="l" t="t" r="r" b="b"/>
            <a:pathLst>
              <a:path w="193040" h="445770">
                <a:moveTo>
                  <a:pt x="96276" y="445558"/>
                </a:moveTo>
                <a:lnTo>
                  <a:pt x="58737" y="437992"/>
                </a:lnTo>
                <a:lnTo>
                  <a:pt x="28142" y="417339"/>
                </a:lnTo>
                <a:lnTo>
                  <a:pt x="7544" y="386660"/>
                </a:lnTo>
                <a:lnTo>
                  <a:pt x="0" y="349020"/>
                </a:lnTo>
                <a:lnTo>
                  <a:pt x="0" y="96537"/>
                </a:lnTo>
                <a:lnTo>
                  <a:pt x="7544" y="58897"/>
                </a:lnTo>
                <a:lnTo>
                  <a:pt x="28142" y="28218"/>
                </a:lnTo>
                <a:lnTo>
                  <a:pt x="58737" y="7565"/>
                </a:lnTo>
                <a:lnTo>
                  <a:pt x="96276" y="0"/>
                </a:lnTo>
                <a:lnTo>
                  <a:pt x="133814" y="7565"/>
                </a:lnTo>
                <a:lnTo>
                  <a:pt x="164410" y="28218"/>
                </a:lnTo>
                <a:lnTo>
                  <a:pt x="185007" y="58897"/>
                </a:lnTo>
                <a:lnTo>
                  <a:pt x="192552" y="96537"/>
                </a:lnTo>
                <a:lnTo>
                  <a:pt x="118493" y="96537"/>
                </a:lnTo>
                <a:lnTo>
                  <a:pt x="118493" y="126241"/>
                </a:lnTo>
                <a:lnTo>
                  <a:pt x="192552" y="126241"/>
                </a:lnTo>
                <a:lnTo>
                  <a:pt x="192552" y="170797"/>
                </a:lnTo>
                <a:lnTo>
                  <a:pt x="118493" y="170797"/>
                </a:lnTo>
                <a:lnTo>
                  <a:pt x="118493" y="200501"/>
                </a:lnTo>
                <a:lnTo>
                  <a:pt x="192552" y="200501"/>
                </a:lnTo>
                <a:lnTo>
                  <a:pt x="192552" y="245056"/>
                </a:lnTo>
                <a:lnTo>
                  <a:pt x="118493" y="245056"/>
                </a:lnTo>
                <a:lnTo>
                  <a:pt x="118493" y="274760"/>
                </a:lnTo>
                <a:lnTo>
                  <a:pt x="192552" y="274760"/>
                </a:lnTo>
                <a:lnTo>
                  <a:pt x="192552" y="319316"/>
                </a:lnTo>
                <a:lnTo>
                  <a:pt x="118493" y="319316"/>
                </a:lnTo>
                <a:lnTo>
                  <a:pt x="118493" y="349020"/>
                </a:lnTo>
                <a:lnTo>
                  <a:pt x="192552" y="349020"/>
                </a:lnTo>
                <a:lnTo>
                  <a:pt x="185007" y="386660"/>
                </a:lnTo>
                <a:lnTo>
                  <a:pt x="164410" y="417339"/>
                </a:lnTo>
                <a:lnTo>
                  <a:pt x="133814" y="437992"/>
                </a:lnTo>
                <a:lnTo>
                  <a:pt x="96276" y="445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935828" y="4375028"/>
            <a:ext cx="16325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INTERVIEW</a:t>
            </a:r>
            <a:endParaRPr sz="27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9565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35227"/>
            <a:ext cx="3769995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IMPORTANT!</a:t>
            </a:r>
            <a:endParaRPr sz="47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849" y="2107590"/>
            <a:ext cx="4492625" cy="34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845">
              <a:lnSpc>
                <a:spcPct val="110000"/>
              </a:lnSpc>
              <a:spcBef>
                <a:spcPts val="100"/>
              </a:spcBef>
            </a:pP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You must also have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sz="2800" spc="-2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404040"/>
                </a:solidFill>
                <a:latin typeface="Franklin Gothic Book"/>
                <a:cs typeface="Franklin Gothic Book"/>
              </a:rPr>
              <a:t>stable 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internet </a:t>
            </a:r>
            <a:r>
              <a:rPr sz="2800" dirty="0">
                <a:solidFill>
                  <a:srgbClr val="404040"/>
                </a:solidFill>
                <a:latin typeface="Franklin Gothic Book"/>
                <a:cs typeface="Franklin Gothic Book"/>
              </a:rPr>
              <a:t>connection </a:t>
            </a: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and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a  reliable </a:t>
            </a:r>
            <a:r>
              <a:rPr sz="2800" spc="-15" dirty="0">
                <a:solidFill>
                  <a:srgbClr val="404040"/>
                </a:solidFill>
                <a:latin typeface="Franklin Gothic Book"/>
                <a:cs typeface="Franklin Gothic Book"/>
              </a:rPr>
              <a:t>computer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or </a:t>
            </a: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tablet 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that can be </a:t>
            </a: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used </a:t>
            </a:r>
            <a:r>
              <a:rPr sz="28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conduct  the observation.</a:t>
            </a:r>
            <a:endParaRPr sz="2800">
              <a:latin typeface="Franklin Gothic Book"/>
              <a:cs typeface="Franklin Gothic Book"/>
            </a:endParaRPr>
          </a:p>
          <a:p>
            <a:pPr marL="12700" marR="5080" indent="-635">
              <a:lnSpc>
                <a:spcPct val="110000"/>
              </a:lnSpc>
              <a:spcBef>
                <a:spcPts val="1400"/>
              </a:spcBef>
            </a:pPr>
            <a:r>
              <a:rPr sz="2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Book"/>
                <a:cs typeface="Franklin Gothic Book"/>
              </a:rPr>
              <a:t>DO </a:t>
            </a:r>
            <a:r>
              <a:rPr sz="28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Book"/>
                <a:cs typeface="Franklin Gothic Book"/>
              </a:rPr>
              <a:t>NOT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conduct observations  or </a:t>
            </a: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interviews </a:t>
            </a:r>
            <a:r>
              <a:rPr sz="2800" spc="-20" dirty="0">
                <a:solidFill>
                  <a:srgbClr val="404040"/>
                </a:solidFill>
                <a:latin typeface="Franklin Gothic Book"/>
                <a:cs typeface="Franklin Gothic Book"/>
              </a:rPr>
              <a:t>from </a:t>
            </a:r>
            <a:r>
              <a:rPr sz="28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sz="28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phone.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55664" y="2121407"/>
            <a:ext cx="4639055" cy="309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115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136" y="1239011"/>
            <a:ext cx="3636645" cy="4356100"/>
          </a:xfrm>
          <a:custGeom>
            <a:avLst/>
            <a:gdLst/>
            <a:ahLst/>
            <a:cxnLst/>
            <a:rect l="l" t="t" r="r" b="b"/>
            <a:pathLst>
              <a:path w="3636645" h="4356100">
                <a:moveTo>
                  <a:pt x="0" y="0"/>
                </a:moveTo>
                <a:lnTo>
                  <a:pt x="3636264" y="0"/>
                </a:lnTo>
                <a:lnTo>
                  <a:pt x="3636264" y="4355592"/>
                </a:lnTo>
                <a:lnTo>
                  <a:pt x="0" y="43555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7388" y="1655288"/>
            <a:ext cx="25171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spc="-40" dirty="0">
                <a:solidFill>
                  <a:srgbClr val="FFFFFF"/>
                </a:solidFill>
                <a:latin typeface="Bookman Old Style"/>
                <a:cs typeface="Bookman Old Style"/>
              </a:rPr>
              <a:t>What</a:t>
            </a:r>
            <a:r>
              <a:rPr sz="3600" b="0" spc="-2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6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You’ll  Do</a:t>
            </a: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8605" y="2865882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0" y="0"/>
                </a:moveTo>
                <a:lnTo>
                  <a:pt x="2926080" y="0"/>
                </a:lnTo>
              </a:path>
            </a:pathLst>
          </a:custGeom>
          <a:ln w="1905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7388" y="2826044"/>
            <a:ext cx="1779905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88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Before</a:t>
            </a:r>
            <a:r>
              <a:rPr sz="17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Observation  Pre-Visit Session  During</a:t>
            </a:r>
            <a:r>
              <a:rPr sz="17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Visit</a:t>
            </a:r>
            <a:endParaRPr sz="1700">
              <a:latin typeface="Franklin Gothic Book"/>
              <a:cs typeface="Franklin Gothic Book"/>
            </a:endParaRPr>
          </a:p>
          <a:p>
            <a:pPr marL="12700" marR="565785">
              <a:lnSpc>
                <a:spcPts val="3240"/>
              </a:lnSpc>
              <a:spcBef>
                <a:spcPts val="300"/>
              </a:spcBef>
            </a:pP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During</a:t>
            </a:r>
            <a:r>
              <a:rPr sz="1700" spc="-9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Break  After Break  After</a:t>
            </a:r>
            <a:r>
              <a:rPr sz="17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FFFFFF"/>
                </a:solidFill>
                <a:latin typeface="Franklin Gothic Book"/>
                <a:cs typeface="Franklin Gothic Book"/>
              </a:rPr>
              <a:t>Visit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015" y="935227"/>
            <a:ext cx="10659236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70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Up to 1 hour </a:t>
            </a:r>
            <a:r>
              <a:rPr sz="47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4700" b="0" spc="-50" dirty="0">
                <a:solidFill>
                  <a:srgbClr val="404040"/>
                </a:solidFill>
                <a:latin typeface="Bookman Old Style"/>
                <a:cs typeface="Bookman Old Style"/>
              </a:rPr>
              <a:t>Pre-Observation</a:t>
            </a:r>
            <a:r>
              <a:rPr sz="4700" b="0" spc="-2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4700" b="0" spc="-40" dirty="0">
                <a:solidFill>
                  <a:srgbClr val="404040"/>
                </a:solidFill>
                <a:latin typeface="Bookman Old Style"/>
                <a:cs typeface="Bookman Old Style"/>
              </a:rPr>
              <a:t>Visit</a:t>
            </a:r>
            <a:endParaRPr sz="47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116839" indent="-91440">
              <a:lnSpc>
                <a:spcPct val="110000"/>
              </a:lnSpc>
              <a:spcBef>
                <a:spcPts val="100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pc="-10" dirty="0"/>
              <a:t>Acknowledge </a:t>
            </a:r>
            <a:r>
              <a:rPr dirty="0"/>
              <a:t>the </a:t>
            </a:r>
            <a:r>
              <a:rPr spc="-15" dirty="0"/>
              <a:t>awkwardness  </a:t>
            </a:r>
            <a:r>
              <a:rPr spc="-5" dirty="0"/>
              <a:t>and nervousness </a:t>
            </a:r>
            <a:r>
              <a:rPr dirty="0"/>
              <a:t>the </a:t>
            </a:r>
            <a:r>
              <a:rPr spc="-10" dirty="0"/>
              <a:t>educator </a:t>
            </a:r>
            <a:r>
              <a:rPr spc="-25" dirty="0"/>
              <a:t>my  </a:t>
            </a:r>
            <a:r>
              <a:rPr spc="-20" dirty="0"/>
              <a:t>feel</a:t>
            </a:r>
          </a:p>
          <a:p>
            <a:pPr marL="104139" marR="5080" indent="-91440">
              <a:lnSpc>
                <a:spcPct val="110000"/>
              </a:lnSpc>
              <a:spcBef>
                <a:spcPts val="1405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360680" algn="l"/>
              </a:tabLst>
            </a:pPr>
            <a:r>
              <a:rPr spc="-15" dirty="0"/>
              <a:t>Complete </a:t>
            </a:r>
            <a:r>
              <a:rPr spc="-5" dirty="0"/>
              <a:t>Pre-Visit Questionnaire  </a:t>
            </a:r>
            <a:r>
              <a:rPr spc="-20" dirty="0"/>
              <a:t>to </a:t>
            </a:r>
            <a:r>
              <a:rPr spc="-5" dirty="0"/>
              <a:t>assess schedule, space, and  confirm parent</a:t>
            </a:r>
            <a:r>
              <a:rPr spc="5" dirty="0"/>
              <a:t> </a:t>
            </a:r>
            <a:r>
              <a:rPr spc="-5" dirty="0"/>
              <a:t>surveys</a:t>
            </a:r>
          </a:p>
          <a:p>
            <a:pPr marL="104139" marR="559435" indent="-91440">
              <a:lnSpc>
                <a:spcPct val="110000"/>
              </a:lnSpc>
              <a:spcBef>
                <a:spcPts val="1390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360680" algn="l"/>
              </a:tabLst>
            </a:pPr>
            <a:r>
              <a:rPr spc="-5" dirty="0"/>
              <a:t>Digital-Sign Confidentiality </a:t>
            </a:r>
            <a:r>
              <a:rPr dirty="0"/>
              <a:t>&amp;  </a:t>
            </a:r>
            <a:r>
              <a:rPr spc="-5" dirty="0"/>
              <a:t>Conflict </a:t>
            </a:r>
            <a:r>
              <a:rPr dirty="0"/>
              <a:t>of </a:t>
            </a:r>
            <a:r>
              <a:rPr spc="-10" dirty="0"/>
              <a:t>Interest</a:t>
            </a:r>
            <a:r>
              <a:rPr spc="-50" dirty="0"/>
              <a:t> </a:t>
            </a:r>
            <a:r>
              <a:rPr spc="-5" dirty="0"/>
              <a:t>Statements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3243" y="2114295"/>
            <a:ext cx="4286250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 algn="just">
              <a:lnSpc>
                <a:spcPct val="110000"/>
              </a:lnSpc>
              <a:spcBef>
                <a:spcPts val="100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Have </a:t>
            </a:r>
            <a:r>
              <a:rPr sz="2400" spc="-15" dirty="0">
                <a:solidFill>
                  <a:srgbClr val="404040"/>
                </a:solidFill>
                <a:latin typeface="Franklin Gothic Book"/>
                <a:cs typeface="Franklin Gothic Book"/>
              </a:rPr>
              <a:t>provider give you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a </a:t>
            </a:r>
            <a:r>
              <a:rPr sz="24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virtual  </a:t>
            </a:r>
            <a:r>
              <a:rPr sz="2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tour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their care</a:t>
            </a:r>
            <a:r>
              <a:rPr sz="2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area.</a:t>
            </a:r>
            <a:endParaRPr sz="2400" dirty="0">
              <a:latin typeface="Franklin Gothic Book"/>
              <a:cs typeface="Franklin Gothic Book"/>
            </a:endParaRPr>
          </a:p>
          <a:p>
            <a:pPr marL="104139" marR="109855" indent="-91440" algn="just">
              <a:lnSpc>
                <a:spcPct val="110000"/>
              </a:lnSpc>
              <a:spcBef>
                <a:spcPts val="1405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360680" algn="l"/>
              </a:tabLst>
            </a:pPr>
            <a:r>
              <a:rPr sz="2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Determine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the location of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the  </a:t>
            </a:r>
            <a:r>
              <a:rPr sz="2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device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will </a:t>
            </a:r>
            <a:r>
              <a:rPr sz="2400" spc="-15" dirty="0">
                <a:solidFill>
                  <a:srgbClr val="404040"/>
                </a:solidFill>
                <a:latin typeface="Franklin Gothic Book"/>
                <a:cs typeface="Franklin Gothic Book"/>
              </a:rPr>
              <a:t>give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maximum visual  range</a:t>
            </a:r>
            <a:endParaRPr sz="2400" dirty="0">
              <a:latin typeface="Franklin Gothic Book"/>
              <a:cs typeface="Franklin Gothic Book"/>
            </a:endParaRPr>
          </a:p>
          <a:p>
            <a:pPr marL="104139" marR="436245" indent="-91440" algn="just">
              <a:lnSpc>
                <a:spcPct val="110000"/>
              </a:lnSpc>
              <a:spcBef>
                <a:spcPts val="1390"/>
              </a:spcBef>
              <a:buClr>
                <a:srgbClr val="EB6F15"/>
              </a:buClr>
              <a:buSzPct val="95833"/>
              <a:buFont typeface="Wingdings"/>
              <a:buChar char=""/>
              <a:tabLst>
                <a:tab pos="360680" algn="l"/>
              </a:tabLst>
            </a:pP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Set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time </a:t>
            </a:r>
            <a:r>
              <a:rPr sz="2400" spc="-20" dirty="0">
                <a:solidFill>
                  <a:srgbClr val="404040"/>
                </a:solidFill>
                <a:latin typeface="Franklin Gothic Book"/>
                <a:cs typeface="Franklin Gothic Book"/>
              </a:rPr>
              <a:t>for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the </a:t>
            </a:r>
            <a:r>
              <a:rPr sz="24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start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of</a:t>
            </a:r>
            <a:r>
              <a:rPr sz="2400" spc="-10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the  </a:t>
            </a:r>
            <a:r>
              <a:rPr sz="2400" dirty="0">
                <a:solidFill>
                  <a:srgbClr val="404040"/>
                </a:solidFill>
                <a:latin typeface="Franklin Gothic Book"/>
                <a:cs typeface="Franklin Gothic Book"/>
              </a:rPr>
              <a:t>observation</a:t>
            </a:r>
            <a:endParaRPr sz="24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1029"/>
            <a:ext cx="9966960" cy="12700"/>
          </a:xfrm>
          <a:custGeom>
            <a:avLst/>
            <a:gdLst/>
            <a:ahLst/>
            <a:cxnLst/>
            <a:rect l="l" t="t" r="r" b="b"/>
            <a:pathLst>
              <a:path w="9966960" h="12700">
                <a:moveTo>
                  <a:pt x="0" y="12700"/>
                </a:moveTo>
                <a:lnTo>
                  <a:pt x="9966960" y="12700"/>
                </a:lnTo>
                <a:lnTo>
                  <a:pt x="99669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019" y="935227"/>
            <a:ext cx="4799330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45" dirty="0">
                <a:solidFill>
                  <a:srgbClr val="FFFFFF"/>
                </a:solidFill>
                <a:latin typeface="Bookman Old Style"/>
                <a:cs typeface="Bookman Old Style"/>
              </a:rPr>
              <a:t>Observation</a:t>
            </a:r>
            <a:r>
              <a:rPr sz="4700" b="0" spc="-20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4700" b="0" spc="-35" dirty="0">
                <a:solidFill>
                  <a:srgbClr val="FFFFFF"/>
                </a:solidFill>
                <a:latin typeface="Bookman Old Style"/>
                <a:cs typeface="Bookman Old Style"/>
              </a:rPr>
              <a:t>Day</a:t>
            </a:r>
            <a:endParaRPr sz="47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3291" y="1891029"/>
            <a:ext cx="9966960" cy="12700"/>
          </a:xfrm>
          <a:custGeom>
            <a:avLst/>
            <a:gdLst/>
            <a:ahLst/>
            <a:cxnLst/>
            <a:rect l="l" t="t" r="r" b="b"/>
            <a:pathLst>
              <a:path w="9966960" h="12700">
                <a:moveTo>
                  <a:pt x="0" y="12700"/>
                </a:moveTo>
                <a:lnTo>
                  <a:pt x="9966960" y="12700"/>
                </a:lnTo>
                <a:lnTo>
                  <a:pt x="99669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0327" y="2688335"/>
            <a:ext cx="1861185" cy="2606040"/>
          </a:xfrm>
          <a:custGeom>
            <a:avLst/>
            <a:gdLst/>
            <a:ahLst/>
            <a:cxnLst/>
            <a:rect l="l" t="t" r="r" b="b"/>
            <a:pathLst>
              <a:path w="1861185" h="2606040">
                <a:moveTo>
                  <a:pt x="0" y="0"/>
                </a:moveTo>
                <a:lnTo>
                  <a:pt x="1860804" y="0"/>
                </a:lnTo>
                <a:lnTo>
                  <a:pt x="1860804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solidFill>
            <a:srgbClr val="FBD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9823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19" h="782320">
                <a:moveTo>
                  <a:pt x="390906" y="0"/>
                </a:moveTo>
                <a:lnTo>
                  <a:pt x="341872" y="3045"/>
                </a:lnTo>
                <a:lnTo>
                  <a:pt x="294656" y="11938"/>
                </a:lnTo>
                <a:lnTo>
                  <a:pt x="249623" y="26312"/>
                </a:lnTo>
                <a:lnTo>
                  <a:pt x="207140" y="45801"/>
                </a:lnTo>
                <a:lnTo>
                  <a:pt x="167574" y="70038"/>
                </a:lnTo>
                <a:lnTo>
                  <a:pt x="131291" y="98657"/>
                </a:lnTo>
                <a:lnTo>
                  <a:pt x="98657" y="131291"/>
                </a:lnTo>
                <a:lnTo>
                  <a:pt x="70038" y="167574"/>
                </a:lnTo>
                <a:lnTo>
                  <a:pt x="45801" y="207140"/>
                </a:lnTo>
                <a:lnTo>
                  <a:pt x="26312" y="249623"/>
                </a:lnTo>
                <a:lnTo>
                  <a:pt x="11938" y="294656"/>
                </a:lnTo>
                <a:lnTo>
                  <a:pt x="3045" y="341872"/>
                </a:lnTo>
                <a:lnTo>
                  <a:pt x="0" y="390905"/>
                </a:lnTo>
                <a:lnTo>
                  <a:pt x="3045" y="439939"/>
                </a:lnTo>
                <a:lnTo>
                  <a:pt x="11938" y="487155"/>
                </a:lnTo>
                <a:lnTo>
                  <a:pt x="26312" y="532188"/>
                </a:lnTo>
                <a:lnTo>
                  <a:pt x="45801" y="574671"/>
                </a:lnTo>
                <a:lnTo>
                  <a:pt x="70038" y="614237"/>
                </a:lnTo>
                <a:lnTo>
                  <a:pt x="98657" y="650520"/>
                </a:lnTo>
                <a:lnTo>
                  <a:pt x="131291" y="683154"/>
                </a:lnTo>
                <a:lnTo>
                  <a:pt x="167574" y="711773"/>
                </a:lnTo>
                <a:lnTo>
                  <a:pt x="207140" y="736010"/>
                </a:lnTo>
                <a:lnTo>
                  <a:pt x="249623" y="755499"/>
                </a:lnTo>
                <a:lnTo>
                  <a:pt x="294656" y="769873"/>
                </a:lnTo>
                <a:lnTo>
                  <a:pt x="341872" y="778766"/>
                </a:lnTo>
                <a:lnTo>
                  <a:pt x="390906" y="781811"/>
                </a:lnTo>
                <a:lnTo>
                  <a:pt x="439939" y="778766"/>
                </a:lnTo>
                <a:lnTo>
                  <a:pt x="487155" y="769873"/>
                </a:lnTo>
                <a:lnTo>
                  <a:pt x="532188" y="755499"/>
                </a:lnTo>
                <a:lnTo>
                  <a:pt x="574671" y="736010"/>
                </a:lnTo>
                <a:lnTo>
                  <a:pt x="614237" y="711773"/>
                </a:lnTo>
                <a:lnTo>
                  <a:pt x="650520" y="683154"/>
                </a:lnTo>
                <a:lnTo>
                  <a:pt x="683154" y="650520"/>
                </a:lnTo>
                <a:lnTo>
                  <a:pt x="711773" y="614237"/>
                </a:lnTo>
                <a:lnTo>
                  <a:pt x="736010" y="574671"/>
                </a:lnTo>
                <a:lnTo>
                  <a:pt x="755499" y="532188"/>
                </a:lnTo>
                <a:lnTo>
                  <a:pt x="769873" y="487155"/>
                </a:lnTo>
                <a:lnTo>
                  <a:pt x="778766" y="439939"/>
                </a:lnTo>
                <a:lnTo>
                  <a:pt x="781812" y="390905"/>
                </a:lnTo>
                <a:lnTo>
                  <a:pt x="778766" y="341872"/>
                </a:lnTo>
                <a:lnTo>
                  <a:pt x="769873" y="294656"/>
                </a:lnTo>
                <a:lnTo>
                  <a:pt x="755499" y="249623"/>
                </a:lnTo>
                <a:lnTo>
                  <a:pt x="736010" y="207140"/>
                </a:lnTo>
                <a:lnTo>
                  <a:pt x="711773" y="167574"/>
                </a:lnTo>
                <a:lnTo>
                  <a:pt x="683154" y="131291"/>
                </a:lnTo>
                <a:lnTo>
                  <a:pt x="650520" y="98657"/>
                </a:lnTo>
                <a:lnTo>
                  <a:pt x="614237" y="70038"/>
                </a:lnTo>
                <a:lnTo>
                  <a:pt x="574671" y="45801"/>
                </a:lnTo>
                <a:lnTo>
                  <a:pt x="532188" y="26312"/>
                </a:lnTo>
                <a:lnTo>
                  <a:pt x="487155" y="11938"/>
                </a:lnTo>
                <a:lnTo>
                  <a:pt x="439939" y="3045"/>
                </a:lnTo>
                <a:lnTo>
                  <a:pt x="390906" y="0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9823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19" h="782320">
                <a:moveTo>
                  <a:pt x="0" y="390905"/>
                </a:moveTo>
                <a:lnTo>
                  <a:pt x="3045" y="341872"/>
                </a:lnTo>
                <a:lnTo>
                  <a:pt x="11938" y="294656"/>
                </a:lnTo>
                <a:lnTo>
                  <a:pt x="26312" y="249623"/>
                </a:lnTo>
                <a:lnTo>
                  <a:pt x="45801" y="207140"/>
                </a:lnTo>
                <a:lnTo>
                  <a:pt x="70038" y="167574"/>
                </a:lnTo>
                <a:lnTo>
                  <a:pt x="98657" y="131291"/>
                </a:lnTo>
                <a:lnTo>
                  <a:pt x="131291" y="98657"/>
                </a:lnTo>
                <a:lnTo>
                  <a:pt x="167574" y="70038"/>
                </a:lnTo>
                <a:lnTo>
                  <a:pt x="207140" y="45801"/>
                </a:lnTo>
                <a:lnTo>
                  <a:pt x="249623" y="26312"/>
                </a:lnTo>
                <a:lnTo>
                  <a:pt x="294656" y="11938"/>
                </a:lnTo>
                <a:lnTo>
                  <a:pt x="341872" y="3045"/>
                </a:lnTo>
                <a:lnTo>
                  <a:pt x="390906" y="0"/>
                </a:lnTo>
                <a:lnTo>
                  <a:pt x="439939" y="3045"/>
                </a:lnTo>
                <a:lnTo>
                  <a:pt x="487155" y="11938"/>
                </a:lnTo>
                <a:lnTo>
                  <a:pt x="532188" y="26312"/>
                </a:lnTo>
                <a:lnTo>
                  <a:pt x="574671" y="45801"/>
                </a:lnTo>
                <a:lnTo>
                  <a:pt x="614237" y="70038"/>
                </a:lnTo>
                <a:lnTo>
                  <a:pt x="650520" y="98657"/>
                </a:lnTo>
                <a:lnTo>
                  <a:pt x="683154" y="131291"/>
                </a:lnTo>
                <a:lnTo>
                  <a:pt x="711773" y="167574"/>
                </a:lnTo>
                <a:lnTo>
                  <a:pt x="736010" y="207140"/>
                </a:lnTo>
                <a:lnTo>
                  <a:pt x="755499" y="249623"/>
                </a:lnTo>
                <a:lnTo>
                  <a:pt x="769873" y="294656"/>
                </a:lnTo>
                <a:lnTo>
                  <a:pt x="778766" y="341872"/>
                </a:lnTo>
                <a:lnTo>
                  <a:pt x="781812" y="390905"/>
                </a:lnTo>
                <a:lnTo>
                  <a:pt x="778766" y="439939"/>
                </a:lnTo>
                <a:lnTo>
                  <a:pt x="769873" y="487155"/>
                </a:lnTo>
                <a:lnTo>
                  <a:pt x="755499" y="532188"/>
                </a:lnTo>
                <a:lnTo>
                  <a:pt x="736010" y="574671"/>
                </a:lnTo>
                <a:lnTo>
                  <a:pt x="711773" y="614237"/>
                </a:lnTo>
                <a:lnTo>
                  <a:pt x="683154" y="650520"/>
                </a:lnTo>
                <a:lnTo>
                  <a:pt x="650520" y="683154"/>
                </a:lnTo>
                <a:lnTo>
                  <a:pt x="614237" y="711773"/>
                </a:lnTo>
                <a:lnTo>
                  <a:pt x="574671" y="736010"/>
                </a:lnTo>
                <a:lnTo>
                  <a:pt x="532188" y="755499"/>
                </a:lnTo>
                <a:lnTo>
                  <a:pt x="487155" y="769873"/>
                </a:lnTo>
                <a:lnTo>
                  <a:pt x="439939" y="778766"/>
                </a:lnTo>
                <a:lnTo>
                  <a:pt x="390906" y="781811"/>
                </a:lnTo>
                <a:lnTo>
                  <a:pt x="341872" y="778766"/>
                </a:lnTo>
                <a:lnTo>
                  <a:pt x="294656" y="769873"/>
                </a:lnTo>
                <a:lnTo>
                  <a:pt x="249623" y="755499"/>
                </a:lnTo>
                <a:lnTo>
                  <a:pt x="207140" y="736010"/>
                </a:lnTo>
                <a:lnTo>
                  <a:pt x="167574" y="711773"/>
                </a:lnTo>
                <a:lnTo>
                  <a:pt x="131291" y="683154"/>
                </a:lnTo>
                <a:lnTo>
                  <a:pt x="98657" y="650520"/>
                </a:lnTo>
                <a:lnTo>
                  <a:pt x="70038" y="614237"/>
                </a:lnTo>
                <a:lnTo>
                  <a:pt x="45801" y="574671"/>
                </a:lnTo>
                <a:lnTo>
                  <a:pt x="26312" y="532188"/>
                </a:lnTo>
                <a:lnTo>
                  <a:pt x="11938" y="487155"/>
                </a:lnTo>
                <a:lnTo>
                  <a:pt x="3045" y="439939"/>
                </a:lnTo>
                <a:lnTo>
                  <a:pt x="0" y="390905"/>
                </a:lnTo>
                <a:close/>
              </a:path>
            </a:pathLst>
          </a:custGeom>
          <a:ln w="15875">
            <a:solidFill>
              <a:srgbClr val="F892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0327" y="2969130"/>
            <a:ext cx="1861185" cy="182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sz="4000">
              <a:latin typeface="Franklin Gothic Book"/>
              <a:cs typeface="Franklin Gothic Book"/>
            </a:endParaRPr>
          </a:p>
          <a:p>
            <a:pPr marL="144780" marR="146685">
              <a:lnSpc>
                <a:spcPts val="2039"/>
              </a:lnSpc>
              <a:spcBef>
                <a:spcPts val="3269"/>
              </a:spcBef>
            </a:pPr>
            <a:r>
              <a:rPr sz="2000" spc="-25" dirty="0">
                <a:latin typeface="Franklin Gothic Book"/>
                <a:cs typeface="Franklin Gothic Book"/>
              </a:rPr>
              <a:t>Have</a:t>
            </a:r>
            <a:r>
              <a:rPr sz="2000" spc="-7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Observer  </a:t>
            </a:r>
            <a:r>
              <a:rPr sz="2000" spc="-10" dirty="0">
                <a:latin typeface="Franklin Gothic Book"/>
                <a:cs typeface="Franklin Gothic Book"/>
              </a:rPr>
              <a:t>Workbook  printed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0327" y="5295138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3175">
            <a:solidFill>
              <a:srgbClr val="F39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2390" y="5286438"/>
            <a:ext cx="1877060" cy="17780"/>
          </a:xfrm>
          <a:custGeom>
            <a:avLst/>
            <a:gdLst/>
            <a:ahLst/>
            <a:cxnLst/>
            <a:rect l="l" t="t" r="r" b="b"/>
            <a:pathLst>
              <a:path w="1877060" h="17779">
                <a:moveTo>
                  <a:pt x="0" y="17399"/>
                </a:moveTo>
                <a:lnTo>
                  <a:pt x="1876679" y="17399"/>
                </a:lnTo>
                <a:lnTo>
                  <a:pt x="1876679" y="0"/>
                </a:lnTo>
                <a:lnTo>
                  <a:pt x="0" y="0"/>
                </a:lnTo>
                <a:lnTo>
                  <a:pt x="0" y="17399"/>
                </a:lnTo>
                <a:close/>
              </a:path>
            </a:pathLst>
          </a:custGeom>
          <a:solidFill>
            <a:srgbClr val="F3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8583" y="2688335"/>
            <a:ext cx="1861185" cy="2606040"/>
          </a:xfrm>
          <a:custGeom>
            <a:avLst/>
            <a:gdLst/>
            <a:ahLst/>
            <a:cxnLst/>
            <a:rect l="l" t="t" r="r" b="b"/>
            <a:pathLst>
              <a:path w="1861185" h="2606040">
                <a:moveTo>
                  <a:pt x="0" y="0"/>
                </a:moveTo>
                <a:lnTo>
                  <a:pt x="1860804" y="0"/>
                </a:lnTo>
                <a:lnTo>
                  <a:pt x="1860804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solidFill>
            <a:srgbClr val="F8D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8079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390906" y="0"/>
                </a:moveTo>
                <a:lnTo>
                  <a:pt x="341872" y="3045"/>
                </a:lnTo>
                <a:lnTo>
                  <a:pt x="294656" y="11938"/>
                </a:lnTo>
                <a:lnTo>
                  <a:pt x="249623" y="26312"/>
                </a:lnTo>
                <a:lnTo>
                  <a:pt x="207140" y="45801"/>
                </a:lnTo>
                <a:lnTo>
                  <a:pt x="167574" y="70038"/>
                </a:lnTo>
                <a:lnTo>
                  <a:pt x="131291" y="98657"/>
                </a:lnTo>
                <a:lnTo>
                  <a:pt x="98657" y="131291"/>
                </a:lnTo>
                <a:lnTo>
                  <a:pt x="70038" y="167574"/>
                </a:lnTo>
                <a:lnTo>
                  <a:pt x="45801" y="207140"/>
                </a:lnTo>
                <a:lnTo>
                  <a:pt x="26312" y="249623"/>
                </a:lnTo>
                <a:lnTo>
                  <a:pt x="11938" y="294656"/>
                </a:lnTo>
                <a:lnTo>
                  <a:pt x="3045" y="341872"/>
                </a:lnTo>
                <a:lnTo>
                  <a:pt x="0" y="390905"/>
                </a:lnTo>
                <a:lnTo>
                  <a:pt x="3045" y="439939"/>
                </a:lnTo>
                <a:lnTo>
                  <a:pt x="11938" y="487155"/>
                </a:lnTo>
                <a:lnTo>
                  <a:pt x="26312" y="532188"/>
                </a:lnTo>
                <a:lnTo>
                  <a:pt x="45801" y="574671"/>
                </a:lnTo>
                <a:lnTo>
                  <a:pt x="70038" y="614237"/>
                </a:lnTo>
                <a:lnTo>
                  <a:pt x="98657" y="650520"/>
                </a:lnTo>
                <a:lnTo>
                  <a:pt x="131291" y="683154"/>
                </a:lnTo>
                <a:lnTo>
                  <a:pt x="167574" y="711773"/>
                </a:lnTo>
                <a:lnTo>
                  <a:pt x="207140" y="736010"/>
                </a:lnTo>
                <a:lnTo>
                  <a:pt x="249623" y="755499"/>
                </a:lnTo>
                <a:lnTo>
                  <a:pt x="294656" y="769873"/>
                </a:lnTo>
                <a:lnTo>
                  <a:pt x="341872" y="778766"/>
                </a:lnTo>
                <a:lnTo>
                  <a:pt x="390906" y="781811"/>
                </a:lnTo>
                <a:lnTo>
                  <a:pt x="439939" y="778766"/>
                </a:lnTo>
                <a:lnTo>
                  <a:pt x="487155" y="769873"/>
                </a:lnTo>
                <a:lnTo>
                  <a:pt x="532188" y="755499"/>
                </a:lnTo>
                <a:lnTo>
                  <a:pt x="574671" y="736010"/>
                </a:lnTo>
                <a:lnTo>
                  <a:pt x="614237" y="711773"/>
                </a:lnTo>
                <a:lnTo>
                  <a:pt x="650520" y="683154"/>
                </a:lnTo>
                <a:lnTo>
                  <a:pt x="683154" y="650520"/>
                </a:lnTo>
                <a:lnTo>
                  <a:pt x="711773" y="614237"/>
                </a:lnTo>
                <a:lnTo>
                  <a:pt x="736010" y="574671"/>
                </a:lnTo>
                <a:lnTo>
                  <a:pt x="755499" y="532188"/>
                </a:lnTo>
                <a:lnTo>
                  <a:pt x="769873" y="487155"/>
                </a:lnTo>
                <a:lnTo>
                  <a:pt x="778766" y="439939"/>
                </a:lnTo>
                <a:lnTo>
                  <a:pt x="781812" y="390905"/>
                </a:lnTo>
                <a:lnTo>
                  <a:pt x="778766" y="341872"/>
                </a:lnTo>
                <a:lnTo>
                  <a:pt x="769873" y="294656"/>
                </a:lnTo>
                <a:lnTo>
                  <a:pt x="755499" y="249623"/>
                </a:lnTo>
                <a:lnTo>
                  <a:pt x="736010" y="207140"/>
                </a:lnTo>
                <a:lnTo>
                  <a:pt x="711773" y="167574"/>
                </a:lnTo>
                <a:lnTo>
                  <a:pt x="683154" y="131291"/>
                </a:lnTo>
                <a:lnTo>
                  <a:pt x="650520" y="98657"/>
                </a:lnTo>
                <a:lnTo>
                  <a:pt x="614237" y="70038"/>
                </a:lnTo>
                <a:lnTo>
                  <a:pt x="574671" y="45801"/>
                </a:lnTo>
                <a:lnTo>
                  <a:pt x="532188" y="26312"/>
                </a:lnTo>
                <a:lnTo>
                  <a:pt x="487155" y="11938"/>
                </a:lnTo>
                <a:lnTo>
                  <a:pt x="439939" y="3045"/>
                </a:lnTo>
                <a:lnTo>
                  <a:pt x="390906" y="0"/>
                </a:lnTo>
                <a:close/>
              </a:path>
            </a:pathLst>
          </a:custGeom>
          <a:solidFill>
            <a:srgbClr val="EE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8079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0" y="390905"/>
                </a:moveTo>
                <a:lnTo>
                  <a:pt x="3045" y="341872"/>
                </a:lnTo>
                <a:lnTo>
                  <a:pt x="11938" y="294656"/>
                </a:lnTo>
                <a:lnTo>
                  <a:pt x="26312" y="249623"/>
                </a:lnTo>
                <a:lnTo>
                  <a:pt x="45801" y="207140"/>
                </a:lnTo>
                <a:lnTo>
                  <a:pt x="70038" y="167574"/>
                </a:lnTo>
                <a:lnTo>
                  <a:pt x="98657" y="131291"/>
                </a:lnTo>
                <a:lnTo>
                  <a:pt x="131291" y="98657"/>
                </a:lnTo>
                <a:lnTo>
                  <a:pt x="167574" y="70038"/>
                </a:lnTo>
                <a:lnTo>
                  <a:pt x="207140" y="45801"/>
                </a:lnTo>
                <a:lnTo>
                  <a:pt x="249623" y="26312"/>
                </a:lnTo>
                <a:lnTo>
                  <a:pt x="294656" y="11938"/>
                </a:lnTo>
                <a:lnTo>
                  <a:pt x="341872" y="3045"/>
                </a:lnTo>
                <a:lnTo>
                  <a:pt x="390906" y="0"/>
                </a:lnTo>
                <a:lnTo>
                  <a:pt x="439939" y="3045"/>
                </a:lnTo>
                <a:lnTo>
                  <a:pt x="487155" y="11938"/>
                </a:lnTo>
                <a:lnTo>
                  <a:pt x="532188" y="26312"/>
                </a:lnTo>
                <a:lnTo>
                  <a:pt x="574671" y="45801"/>
                </a:lnTo>
                <a:lnTo>
                  <a:pt x="614237" y="70038"/>
                </a:lnTo>
                <a:lnTo>
                  <a:pt x="650520" y="98657"/>
                </a:lnTo>
                <a:lnTo>
                  <a:pt x="683154" y="131291"/>
                </a:lnTo>
                <a:lnTo>
                  <a:pt x="711773" y="167574"/>
                </a:lnTo>
                <a:lnTo>
                  <a:pt x="736010" y="207140"/>
                </a:lnTo>
                <a:lnTo>
                  <a:pt x="755499" y="249623"/>
                </a:lnTo>
                <a:lnTo>
                  <a:pt x="769873" y="294656"/>
                </a:lnTo>
                <a:lnTo>
                  <a:pt x="778766" y="341872"/>
                </a:lnTo>
                <a:lnTo>
                  <a:pt x="781812" y="390905"/>
                </a:lnTo>
                <a:lnTo>
                  <a:pt x="778766" y="439939"/>
                </a:lnTo>
                <a:lnTo>
                  <a:pt x="769873" y="487155"/>
                </a:lnTo>
                <a:lnTo>
                  <a:pt x="755499" y="532188"/>
                </a:lnTo>
                <a:lnTo>
                  <a:pt x="736010" y="574671"/>
                </a:lnTo>
                <a:lnTo>
                  <a:pt x="711773" y="614237"/>
                </a:lnTo>
                <a:lnTo>
                  <a:pt x="683154" y="650520"/>
                </a:lnTo>
                <a:lnTo>
                  <a:pt x="650520" y="683154"/>
                </a:lnTo>
                <a:lnTo>
                  <a:pt x="614237" y="711773"/>
                </a:lnTo>
                <a:lnTo>
                  <a:pt x="574671" y="736010"/>
                </a:lnTo>
                <a:lnTo>
                  <a:pt x="532188" y="755499"/>
                </a:lnTo>
                <a:lnTo>
                  <a:pt x="487155" y="769873"/>
                </a:lnTo>
                <a:lnTo>
                  <a:pt x="439939" y="778766"/>
                </a:lnTo>
                <a:lnTo>
                  <a:pt x="390906" y="781811"/>
                </a:lnTo>
                <a:lnTo>
                  <a:pt x="341872" y="778766"/>
                </a:lnTo>
                <a:lnTo>
                  <a:pt x="294656" y="769873"/>
                </a:lnTo>
                <a:lnTo>
                  <a:pt x="249623" y="755499"/>
                </a:lnTo>
                <a:lnTo>
                  <a:pt x="207140" y="736010"/>
                </a:lnTo>
                <a:lnTo>
                  <a:pt x="167574" y="711773"/>
                </a:lnTo>
                <a:lnTo>
                  <a:pt x="131291" y="683154"/>
                </a:lnTo>
                <a:lnTo>
                  <a:pt x="98657" y="650520"/>
                </a:lnTo>
                <a:lnTo>
                  <a:pt x="70038" y="614237"/>
                </a:lnTo>
                <a:lnTo>
                  <a:pt x="45801" y="574671"/>
                </a:lnTo>
                <a:lnTo>
                  <a:pt x="26312" y="532188"/>
                </a:lnTo>
                <a:lnTo>
                  <a:pt x="11938" y="487155"/>
                </a:lnTo>
                <a:lnTo>
                  <a:pt x="3045" y="439939"/>
                </a:lnTo>
                <a:lnTo>
                  <a:pt x="0" y="390905"/>
                </a:lnTo>
                <a:close/>
              </a:path>
            </a:pathLst>
          </a:custGeom>
          <a:ln w="15875">
            <a:solidFill>
              <a:srgbClr val="EE92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48583" y="2969130"/>
            <a:ext cx="1861185" cy="130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4000">
              <a:latin typeface="Franklin Gothic Book"/>
              <a:cs typeface="Franklin Gothic Book"/>
            </a:endParaRPr>
          </a:p>
          <a:p>
            <a:pPr marR="41275" algn="ctr">
              <a:lnSpc>
                <a:spcPct val="100000"/>
              </a:lnSpc>
              <a:spcBef>
                <a:spcPts val="2900"/>
              </a:spcBef>
            </a:pPr>
            <a:r>
              <a:rPr sz="2000" spc="-10" dirty="0">
                <a:latin typeface="Franklin Gothic Book"/>
                <a:cs typeface="Franklin Gothic Book"/>
              </a:rPr>
              <a:t>Arrive </a:t>
            </a:r>
            <a:r>
              <a:rPr sz="2000" dirty="0">
                <a:latin typeface="Franklin Gothic Book"/>
                <a:cs typeface="Franklin Gothic Book"/>
              </a:rPr>
              <a:t>on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Time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8583" y="5295138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3175">
            <a:solidFill>
              <a:srgbClr val="EA9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40646" y="5286438"/>
            <a:ext cx="1877060" cy="17780"/>
          </a:xfrm>
          <a:custGeom>
            <a:avLst/>
            <a:gdLst/>
            <a:ahLst/>
            <a:cxnLst/>
            <a:rect l="l" t="t" r="r" b="b"/>
            <a:pathLst>
              <a:path w="1877060" h="17779">
                <a:moveTo>
                  <a:pt x="0" y="17399"/>
                </a:moveTo>
                <a:lnTo>
                  <a:pt x="1876679" y="17399"/>
                </a:lnTo>
                <a:lnTo>
                  <a:pt x="1876679" y="0"/>
                </a:lnTo>
                <a:lnTo>
                  <a:pt x="0" y="0"/>
                </a:lnTo>
                <a:lnTo>
                  <a:pt x="0" y="17399"/>
                </a:lnTo>
                <a:close/>
              </a:path>
            </a:pathLst>
          </a:custGeom>
          <a:solidFill>
            <a:srgbClr val="EA9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5315" y="2688335"/>
            <a:ext cx="1861185" cy="2606040"/>
          </a:xfrm>
          <a:custGeom>
            <a:avLst/>
            <a:gdLst/>
            <a:ahLst/>
            <a:cxnLst/>
            <a:rect l="l" t="t" r="r" b="b"/>
            <a:pathLst>
              <a:path w="1861184" h="2606040">
                <a:moveTo>
                  <a:pt x="0" y="0"/>
                </a:moveTo>
                <a:lnTo>
                  <a:pt x="1860804" y="0"/>
                </a:lnTo>
                <a:lnTo>
                  <a:pt x="1860804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solidFill>
            <a:srgbClr val="F5DCC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5315" y="2688335"/>
            <a:ext cx="1861185" cy="2606040"/>
          </a:xfrm>
          <a:custGeom>
            <a:avLst/>
            <a:gdLst/>
            <a:ahLst/>
            <a:cxnLst/>
            <a:rect l="l" t="t" r="r" b="b"/>
            <a:pathLst>
              <a:path w="1861184" h="2606040">
                <a:moveTo>
                  <a:pt x="0" y="0"/>
                </a:moveTo>
                <a:lnTo>
                  <a:pt x="1860804" y="0"/>
                </a:lnTo>
                <a:lnTo>
                  <a:pt x="1860804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5D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4811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390906" y="0"/>
                </a:moveTo>
                <a:lnTo>
                  <a:pt x="341872" y="3045"/>
                </a:lnTo>
                <a:lnTo>
                  <a:pt x="294656" y="11938"/>
                </a:lnTo>
                <a:lnTo>
                  <a:pt x="249623" y="26312"/>
                </a:lnTo>
                <a:lnTo>
                  <a:pt x="207140" y="45801"/>
                </a:lnTo>
                <a:lnTo>
                  <a:pt x="167574" y="70038"/>
                </a:lnTo>
                <a:lnTo>
                  <a:pt x="131291" y="98657"/>
                </a:lnTo>
                <a:lnTo>
                  <a:pt x="98657" y="131291"/>
                </a:lnTo>
                <a:lnTo>
                  <a:pt x="70038" y="167574"/>
                </a:lnTo>
                <a:lnTo>
                  <a:pt x="45801" y="207140"/>
                </a:lnTo>
                <a:lnTo>
                  <a:pt x="26312" y="249623"/>
                </a:lnTo>
                <a:lnTo>
                  <a:pt x="11938" y="294656"/>
                </a:lnTo>
                <a:lnTo>
                  <a:pt x="3045" y="341872"/>
                </a:lnTo>
                <a:lnTo>
                  <a:pt x="0" y="390905"/>
                </a:lnTo>
                <a:lnTo>
                  <a:pt x="3045" y="439939"/>
                </a:lnTo>
                <a:lnTo>
                  <a:pt x="11938" y="487155"/>
                </a:lnTo>
                <a:lnTo>
                  <a:pt x="26312" y="532188"/>
                </a:lnTo>
                <a:lnTo>
                  <a:pt x="45801" y="574671"/>
                </a:lnTo>
                <a:lnTo>
                  <a:pt x="70038" y="614237"/>
                </a:lnTo>
                <a:lnTo>
                  <a:pt x="98657" y="650520"/>
                </a:lnTo>
                <a:lnTo>
                  <a:pt x="131291" y="683154"/>
                </a:lnTo>
                <a:lnTo>
                  <a:pt x="167574" y="711773"/>
                </a:lnTo>
                <a:lnTo>
                  <a:pt x="207140" y="736010"/>
                </a:lnTo>
                <a:lnTo>
                  <a:pt x="249623" y="755499"/>
                </a:lnTo>
                <a:lnTo>
                  <a:pt x="294656" y="769873"/>
                </a:lnTo>
                <a:lnTo>
                  <a:pt x="341872" y="778766"/>
                </a:lnTo>
                <a:lnTo>
                  <a:pt x="390906" y="781811"/>
                </a:lnTo>
                <a:lnTo>
                  <a:pt x="439939" y="778766"/>
                </a:lnTo>
                <a:lnTo>
                  <a:pt x="487155" y="769873"/>
                </a:lnTo>
                <a:lnTo>
                  <a:pt x="532188" y="755499"/>
                </a:lnTo>
                <a:lnTo>
                  <a:pt x="574671" y="736010"/>
                </a:lnTo>
                <a:lnTo>
                  <a:pt x="614237" y="711773"/>
                </a:lnTo>
                <a:lnTo>
                  <a:pt x="650520" y="683154"/>
                </a:lnTo>
                <a:lnTo>
                  <a:pt x="683154" y="650520"/>
                </a:lnTo>
                <a:lnTo>
                  <a:pt x="711773" y="614237"/>
                </a:lnTo>
                <a:lnTo>
                  <a:pt x="736010" y="574671"/>
                </a:lnTo>
                <a:lnTo>
                  <a:pt x="755499" y="532188"/>
                </a:lnTo>
                <a:lnTo>
                  <a:pt x="769873" y="487155"/>
                </a:lnTo>
                <a:lnTo>
                  <a:pt x="778766" y="439939"/>
                </a:lnTo>
                <a:lnTo>
                  <a:pt x="781812" y="390905"/>
                </a:lnTo>
                <a:lnTo>
                  <a:pt x="778766" y="341872"/>
                </a:lnTo>
                <a:lnTo>
                  <a:pt x="769873" y="294656"/>
                </a:lnTo>
                <a:lnTo>
                  <a:pt x="755499" y="249623"/>
                </a:lnTo>
                <a:lnTo>
                  <a:pt x="736010" y="207140"/>
                </a:lnTo>
                <a:lnTo>
                  <a:pt x="711773" y="167574"/>
                </a:lnTo>
                <a:lnTo>
                  <a:pt x="683154" y="131291"/>
                </a:lnTo>
                <a:lnTo>
                  <a:pt x="650520" y="98657"/>
                </a:lnTo>
                <a:lnTo>
                  <a:pt x="614237" y="70038"/>
                </a:lnTo>
                <a:lnTo>
                  <a:pt x="574671" y="45801"/>
                </a:lnTo>
                <a:lnTo>
                  <a:pt x="532188" y="26312"/>
                </a:lnTo>
                <a:lnTo>
                  <a:pt x="487155" y="11938"/>
                </a:lnTo>
                <a:lnTo>
                  <a:pt x="439939" y="3045"/>
                </a:lnTo>
                <a:lnTo>
                  <a:pt x="390906" y="0"/>
                </a:lnTo>
                <a:close/>
              </a:path>
            </a:pathLst>
          </a:custGeom>
          <a:solidFill>
            <a:srgbClr val="E69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4811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0" y="390905"/>
                </a:moveTo>
                <a:lnTo>
                  <a:pt x="3045" y="341872"/>
                </a:lnTo>
                <a:lnTo>
                  <a:pt x="11938" y="294656"/>
                </a:lnTo>
                <a:lnTo>
                  <a:pt x="26312" y="249623"/>
                </a:lnTo>
                <a:lnTo>
                  <a:pt x="45801" y="207140"/>
                </a:lnTo>
                <a:lnTo>
                  <a:pt x="70038" y="167574"/>
                </a:lnTo>
                <a:lnTo>
                  <a:pt x="98657" y="131291"/>
                </a:lnTo>
                <a:lnTo>
                  <a:pt x="131291" y="98657"/>
                </a:lnTo>
                <a:lnTo>
                  <a:pt x="167574" y="70038"/>
                </a:lnTo>
                <a:lnTo>
                  <a:pt x="207140" y="45801"/>
                </a:lnTo>
                <a:lnTo>
                  <a:pt x="249623" y="26312"/>
                </a:lnTo>
                <a:lnTo>
                  <a:pt x="294656" y="11938"/>
                </a:lnTo>
                <a:lnTo>
                  <a:pt x="341872" y="3045"/>
                </a:lnTo>
                <a:lnTo>
                  <a:pt x="390906" y="0"/>
                </a:lnTo>
                <a:lnTo>
                  <a:pt x="439939" y="3045"/>
                </a:lnTo>
                <a:lnTo>
                  <a:pt x="487155" y="11938"/>
                </a:lnTo>
                <a:lnTo>
                  <a:pt x="532188" y="26312"/>
                </a:lnTo>
                <a:lnTo>
                  <a:pt x="574671" y="45801"/>
                </a:lnTo>
                <a:lnTo>
                  <a:pt x="614237" y="70038"/>
                </a:lnTo>
                <a:lnTo>
                  <a:pt x="650520" y="98657"/>
                </a:lnTo>
                <a:lnTo>
                  <a:pt x="683154" y="131291"/>
                </a:lnTo>
                <a:lnTo>
                  <a:pt x="711773" y="167574"/>
                </a:lnTo>
                <a:lnTo>
                  <a:pt x="736010" y="207140"/>
                </a:lnTo>
                <a:lnTo>
                  <a:pt x="755499" y="249623"/>
                </a:lnTo>
                <a:lnTo>
                  <a:pt x="769873" y="294656"/>
                </a:lnTo>
                <a:lnTo>
                  <a:pt x="778766" y="341872"/>
                </a:lnTo>
                <a:lnTo>
                  <a:pt x="781812" y="390905"/>
                </a:lnTo>
                <a:lnTo>
                  <a:pt x="778766" y="439939"/>
                </a:lnTo>
                <a:lnTo>
                  <a:pt x="769873" y="487155"/>
                </a:lnTo>
                <a:lnTo>
                  <a:pt x="755499" y="532188"/>
                </a:lnTo>
                <a:lnTo>
                  <a:pt x="736010" y="574671"/>
                </a:lnTo>
                <a:lnTo>
                  <a:pt x="711773" y="614237"/>
                </a:lnTo>
                <a:lnTo>
                  <a:pt x="683154" y="650520"/>
                </a:lnTo>
                <a:lnTo>
                  <a:pt x="650520" y="683154"/>
                </a:lnTo>
                <a:lnTo>
                  <a:pt x="614237" y="711773"/>
                </a:lnTo>
                <a:lnTo>
                  <a:pt x="574671" y="736010"/>
                </a:lnTo>
                <a:lnTo>
                  <a:pt x="532188" y="755499"/>
                </a:lnTo>
                <a:lnTo>
                  <a:pt x="487155" y="769873"/>
                </a:lnTo>
                <a:lnTo>
                  <a:pt x="439939" y="778766"/>
                </a:lnTo>
                <a:lnTo>
                  <a:pt x="390906" y="781811"/>
                </a:lnTo>
                <a:lnTo>
                  <a:pt x="341872" y="778766"/>
                </a:lnTo>
                <a:lnTo>
                  <a:pt x="294656" y="769873"/>
                </a:lnTo>
                <a:lnTo>
                  <a:pt x="249623" y="755499"/>
                </a:lnTo>
                <a:lnTo>
                  <a:pt x="207140" y="736010"/>
                </a:lnTo>
                <a:lnTo>
                  <a:pt x="167574" y="711773"/>
                </a:lnTo>
                <a:lnTo>
                  <a:pt x="131291" y="683154"/>
                </a:lnTo>
                <a:lnTo>
                  <a:pt x="98657" y="650520"/>
                </a:lnTo>
                <a:lnTo>
                  <a:pt x="70038" y="614237"/>
                </a:lnTo>
                <a:lnTo>
                  <a:pt x="45801" y="574671"/>
                </a:lnTo>
                <a:lnTo>
                  <a:pt x="26312" y="532188"/>
                </a:lnTo>
                <a:lnTo>
                  <a:pt x="11938" y="487155"/>
                </a:lnTo>
                <a:lnTo>
                  <a:pt x="3045" y="439939"/>
                </a:lnTo>
                <a:lnTo>
                  <a:pt x="0" y="390905"/>
                </a:lnTo>
                <a:close/>
              </a:path>
            </a:pathLst>
          </a:custGeom>
          <a:ln w="15875">
            <a:solidFill>
              <a:srgbClr val="E691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87378" y="2969130"/>
            <a:ext cx="1877060" cy="1567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endParaRPr sz="4000">
              <a:latin typeface="Franklin Gothic Book"/>
              <a:cs typeface="Franklin Gothic Book"/>
            </a:endParaRPr>
          </a:p>
          <a:p>
            <a:pPr marL="153035">
              <a:lnSpc>
                <a:spcPts val="2220"/>
              </a:lnSpc>
              <a:spcBef>
                <a:spcPts val="2900"/>
              </a:spcBef>
            </a:pPr>
            <a:r>
              <a:rPr sz="2000" dirty="0">
                <a:latin typeface="Franklin Gothic Book"/>
                <a:cs typeface="Franklin Gothic Book"/>
              </a:rPr>
              <a:t>Observe </a:t>
            </a:r>
            <a:r>
              <a:rPr sz="2000" spc="-20" dirty="0">
                <a:latin typeface="Franklin Gothic Book"/>
                <a:cs typeface="Franklin Gothic Book"/>
              </a:rPr>
              <a:t>for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4-</a:t>
            </a:r>
            <a:endParaRPr sz="2000">
              <a:latin typeface="Franklin Gothic Book"/>
              <a:cs typeface="Franklin Gothic Book"/>
            </a:endParaRPr>
          </a:p>
          <a:p>
            <a:pPr marL="153035">
              <a:lnSpc>
                <a:spcPts val="2220"/>
              </a:lnSpc>
            </a:pPr>
            <a:r>
              <a:rPr sz="2000" dirty="0">
                <a:latin typeface="Franklin Gothic Book"/>
                <a:cs typeface="Franklin Gothic Book"/>
              </a:rPr>
              <a:t>5</a:t>
            </a:r>
            <a:r>
              <a:rPr sz="2000" spc="-2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Hours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95315" y="5295138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4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3175">
            <a:solidFill>
              <a:srgbClr val="E09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7378" y="5286438"/>
            <a:ext cx="1877060" cy="17780"/>
          </a:xfrm>
          <a:custGeom>
            <a:avLst/>
            <a:gdLst/>
            <a:ahLst/>
            <a:cxnLst/>
            <a:rect l="l" t="t" r="r" b="b"/>
            <a:pathLst>
              <a:path w="1877059" h="17779">
                <a:moveTo>
                  <a:pt x="0" y="17399"/>
                </a:moveTo>
                <a:lnTo>
                  <a:pt x="1876679" y="17399"/>
                </a:lnTo>
                <a:lnTo>
                  <a:pt x="1876679" y="0"/>
                </a:lnTo>
                <a:lnTo>
                  <a:pt x="0" y="0"/>
                </a:lnTo>
                <a:lnTo>
                  <a:pt x="0" y="17399"/>
                </a:lnTo>
                <a:close/>
              </a:path>
            </a:pathLst>
          </a:custGeom>
          <a:solidFill>
            <a:srgbClr val="E09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3571" y="2688335"/>
            <a:ext cx="1861185" cy="2606040"/>
          </a:xfrm>
          <a:custGeom>
            <a:avLst/>
            <a:gdLst/>
            <a:ahLst/>
            <a:cxnLst/>
            <a:rect l="l" t="t" r="r" b="b"/>
            <a:pathLst>
              <a:path w="1861184" h="2606040">
                <a:moveTo>
                  <a:pt x="0" y="0"/>
                </a:moveTo>
                <a:lnTo>
                  <a:pt x="1860803" y="0"/>
                </a:lnTo>
                <a:lnTo>
                  <a:pt x="1860803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solidFill>
            <a:srgbClr val="F0DBC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83068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390906" y="0"/>
                </a:moveTo>
                <a:lnTo>
                  <a:pt x="341872" y="3045"/>
                </a:lnTo>
                <a:lnTo>
                  <a:pt x="294656" y="11938"/>
                </a:lnTo>
                <a:lnTo>
                  <a:pt x="249623" y="26312"/>
                </a:lnTo>
                <a:lnTo>
                  <a:pt x="207140" y="45801"/>
                </a:lnTo>
                <a:lnTo>
                  <a:pt x="167574" y="70038"/>
                </a:lnTo>
                <a:lnTo>
                  <a:pt x="131291" y="98657"/>
                </a:lnTo>
                <a:lnTo>
                  <a:pt x="98657" y="131291"/>
                </a:lnTo>
                <a:lnTo>
                  <a:pt x="70038" y="167574"/>
                </a:lnTo>
                <a:lnTo>
                  <a:pt x="45801" y="207140"/>
                </a:lnTo>
                <a:lnTo>
                  <a:pt x="26312" y="249623"/>
                </a:lnTo>
                <a:lnTo>
                  <a:pt x="11938" y="294656"/>
                </a:lnTo>
                <a:lnTo>
                  <a:pt x="3045" y="341872"/>
                </a:lnTo>
                <a:lnTo>
                  <a:pt x="0" y="390905"/>
                </a:lnTo>
                <a:lnTo>
                  <a:pt x="3045" y="439939"/>
                </a:lnTo>
                <a:lnTo>
                  <a:pt x="11938" y="487155"/>
                </a:lnTo>
                <a:lnTo>
                  <a:pt x="26312" y="532188"/>
                </a:lnTo>
                <a:lnTo>
                  <a:pt x="45801" y="574671"/>
                </a:lnTo>
                <a:lnTo>
                  <a:pt x="70038" y="614237"/>
                </a:lnTo>
                <a:lnTo>
                  <a:pt x="98657" y="650520"/>
                </a:lnTo>
                <a:lnTo>
                  <a:pt x="131291" y="683154"/>
                </a:lnTo>
                <a:lnTo>
                  <a:pt x="167574" y="711773"/>
                </a:lnTo>
                <a:lnTo>
                  <a:pt x="207140" y="736010"/>
                </a:lnTo>
                <a:lnTo>
                  <a:pt x="249623" y="755499"/>
                </a:lnTo>
                <a:lnTo>
                  <a:pt x="294656" y="769873"/>
                </a:lnTo>
                <a:lnTo>
                  <a:pt x="341872" y="778766"/>
                </a:lnTo>
                <a:lnTo>
                  <a:pt x="390906" y="781811"/>
                </a:lnTo>
                <a:lnTo>
                  <a:pt x="439939" y="778766"/>
                </a:lnTo>
                <a:lnTo>
                  <a:pt x="487155" y="769873"/>
                </a:lnTo>
                <a:lnTo>
                  <a:pt x="532188" y="755499"/>
                </a:lnTo>
                <a:lnTo>
                  <a:pt x="574671" y="736010"/>
                </a:lnTo>
                <a:lnTo>
                  <a:pt x="614237" y="711773"/>
                </a:lnTo>
                <a:lnTo>
                  <a:pt x="650520" y="683154"/>
                </a:lnTo>
                <a:lnTo>
                  <a:pt x="683154" y="650520"/>
                </a:lnTo>
                <a:lnTo>
                  <a:pt x="711773" y="614237"/>
                </a:lnTo>
                <a:lnTo>
                  <a:pt x="736010" y="574671"/>
                </a:lnTo>
                <a:lnTo>
                  <a:pt x="755499" y="532188"/>
                </a:lnTo>
                <a:lnTo>
                  <a:pt x="769873" y="487155"/>
                </a:lnTo>
                <a:lnTo>
                  <a:pt x="778766" y="439939"/>
                </a:lnTo>
                <a:lnTo>
                  <a:pt x="781812" y="390905"/>
                </a:lnTo>
                <a:lnTo>
                  <a:pt x="778766" y="341872"/>
                </a:lnTo>
                <a:lnTo>
                  <a:pt x="769873" y="294656"/>
                </a:lnTo>
                <a:lnTo>
                  <a:pt x="755499" y="249623"/>
                </a:lnTo>
                <a:lnTo>
                  <a:pt x="736010" y="207140"/>
                </a:lnTo>
                <a:lnTo>
                  <a:pt x="711773" y="167574"/>
                </a:lnTo>
                <a:lnTo>
                  <a:pt x="683154" y="131291"/>
                </a:lnTo>
                <a:lnTo>
                  <a:pt x="650520" y="98657"/>
                </a:lnTo>
                <a:lnTo>
                  <a:pt x="614237" y="70038"/>
                </a:lnTo>
                <a:lnTo>
                  <a:pt x="574671" y="45801"/>
                </a:lnTo>
                <a:lnTo>
                  <a:pt x="532188" y="26312"/>
                </a:lnTo>
                <a:lnTo>
                  <a:pt x="487155" y="11938"/>
                </a:lnTo>
                <a:lnTo>
                  <a:pt x="439939" y="3045"/>
                </a:lnTo>
                <a:lnTo>
                  <a:pt x="390906" y="0"/>
                </a:lnTo>
                <a:close/>
              </a:path>
            </a:pathLst>
          </a:custGeom>
          <a:solidFill>
            <a:srgbClr val="DC8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3068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0" y="390905"/>
                </a:moveTo>
                <a:lnTo>
                  <a:pt x="3045" y="341872"/>
                </a:lnTo>
                <a:lnTo>
                  <a:pt x="11938" y="294656"/>
                </a:lnTo>
                <a:lnTo>
                  <a:pt x="26312" y="249623"/>
                </a:lnTo>
                <a:lnTo>
                  <a:pt x="45801" y="207140"/>
                </a:lnTo>
                <a:lnTo>
                  <a:pt x="70038" y="167574"/>
                </a:lnTo>
                <a:lnTo>
                  <a:pt x="98657" y="131291"/>
                </a:lnTo>
                <a:lnTo>
                  <a:pt x="131291" y="98657"/>
                </a:lnTo>
                <a:lnTo>
                  <a:pt x="167574" y="70038"/>
                </a:lnTo>
                <a:lnTo>
                  <a:pt x="207140" y="45801"/>
                </a:lnTo>
                <a:lnTo>
                  <a:pt x="249623" y="26312"/>
                </a:lnTo>
                <a:lnTo>
                  <a:pt x="294656" y="11938"/>
                </a:lnTo>
                <a:lnTo>
                  <a:pt x="341872" y="3045"/>
                </a:lnTo>
                <a:lnTo>
                  <a:pt x="390906" y="0"/>
                </a:lnTo>
                <a:lnTo>
                  <a:pt x="439939" y="3045"/>
                </a:lnTo>
                <a:lnTo>
                  <a:pt x="487155" y="11938"/>
                </a:lnTo>
                <a:lnTo>
                  <a:pt x="532188" y="26312"/>
                </a:lnTo>
                <a:lnTo>
                  <a:pt x="574671" y="45801"/>
                </a:lnTo>
                <a:lnTo>
                  <a:pt x="614237" y="70038"/>
                </a:lnTo>
                <a:lnTo>
                  <a:pt x="650520" y="98657"/>
                </a:lnTo>
                <a:lnTo>
                  <a:pt x="683154" y="131291"/>
                </a:lnTo>
                <a:lnTo>
                  <a:pt x="711773" y="167574"/>
                </a:lnTo>
                <a:lnTo>
                  <a:pt x="736010" y="207140"/>
                </a:lnTo>
                <a:lnTo>
                  <a:pt x="755499" y="249623"/>
                </a:lnTo>
                <a:lnTo>
                  <a:pt x="769873" y="294656"/>
                </a:lnTo>
                <a:lnTo>
                  <a:pt x="778766" y="341872"/>
                </a:lnTo>
                <a:lnTo>
                  <a:pt x="781812" y="390905"/>
                </a:lnTo>
                <a:lnTo>
                  <a:pt x="778766" y="439939"/>
                </a:lnTo>
                <a:lnTo>
                  <a:pt x="769873" y="487155"/>
                </a:lnTo>
                <a:lnTo>
                  <a:pt x="755499" y="532188"/>
                </a:lnTo>
                <a:lnTo>
                  <a:pt x="736010" y="574671"/>
                </a:lnTo>
                <a:lnTo>
                  <a:pt x="711773" y="614237"/>
                </a:lnTo>
                <a:lnTo>
                  <a:pt x="683154" y="650520"/>
                </a:lnTo>
                <a:lnTo>
                  <a:pt x="650520" y="683154"/>
                </a:lnTo>
                <a:lnTo>
                  <a:pt x="614237" y="711773"/>
                </a:lnTo>
                <a:lnTo>
                  <a:pt x="574671" y="736010"/>
                </a:lnTo>
                <a:lnTo>
                  <a:pt x="532188" y="755499"/>
                </a:lnTo>
                <a:lnTo>
                  <a:pt x="487155" y="769873"/>
                </a:lnTo>
                <a:lnTo>
                  <a:pt x="439939" y="778766"/>
                </a:lnTo>
                <a:lnTo>
                  <a:pt x="390906" y="781811"/>
                </a:lnTo>
                <a:lnTo>
                  <a:pt x="341872" y="778766"/>
                </a:lnTo>
                <a:lnTo>
                  <a:pt x="294656" y="769873"/>
                </a:lnTo>
                <a:lnTo>
                  <a:pt x="249623" y="755499"/>
                </a:lnTo>
                <a:lnTo>
                  <a:pt x="207140" y="736010"/>
                </a:lnTo>
                <a:lnTo>
                  <a:pt x="167574" y="711773"/>
                </a:lnTo>
                <a:lnTo>
                  <a:pt x="131291" y="683154"/>
                </a:lnTo>
                <a:lnTo>
                  <a:pt x="98657" y="650520"/>
                </a:lnTo>
                <a:lnTo>
                  <a:pt x="70038" y="614237"/>
                </a:lnTo>
                <a:lnTo>
                  <a:pt x="45801" y="574671"/>
                </a:lnTo>
                <a:lnTo>
                  <a:pt x="26312" y="532188"/>
                </a:lnTo>
                <a:lnTo>
                  <a:pt x="11938" y="487155"/>
                </a:lnTo>
                <a:lnTo>
                  <a:pt x="3045" y="439939"/>
                </a:lnTo>
                <a:lnTo>
                  <a:pt x="0" y="390905"/>
                </a:lnTo>
                <a:close/>
              </a:path>
            </a:pathLst>
          </a:custGeom>
          <a:ln w="15875">
            <a:solidFill>
              <a:srgbClr val="DC8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43571" y="2969130"/>
            <a:ext cx="1861185" cy="1567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r>
            <a:endParaRPr sz="4000">
              <a:latin typeface="Franklin Gothic Book"/>
              <a:cs typeface="Franklin Gothic Book"/>
            </a:endParaRPr>
          </a:p>
          <a:p>
            <a:pPr marL="144145" marR="633730">
              <a:lnSpc>
                <a:spcPts val="2039"/>
              </a:lnSpc>
              <a:spcBef>
                <a:spcPts val="3269"/>
              </a:spcBef>
            </a:pPr>
            <a:r>
              <a:rPr sz="2000" spc="-45" dirty="0">
                <a:latin typeface="Franklin Gothic Book"/>
                <a:cs typeface="Franklin Gothic Book"/>
              </a:rPr>
              <a:t>Take</a:t>
            </a:r>
            <a:r>
              <a:rPr sz="2000" spc="-90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Hour  </a:t>
            </a:r>
            <a:r>
              <a:rPr sz="2000" dirty="0">
                <a:latin typeface="Franklin Gothic Book"/>
                <a:cs typeface="Franklin Gothic Book"/>
              </a:rPr>
              <a:t>Break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43571" y="5295138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4">
                <a:moveTo>
                  <a:pt x="0" y="0"/>
                </a:moveTo>
                <a:lnTo>
                  <a:pt x="1860803" y="0"/>
                </a:lnTo>
              </a:path>
            </a:pathLst>
          </a:custGeom>
          <a:ln w="3175">
            <a:solidFill>
              <a:srgbClr val="D78E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5634" y="5286438"/>
            <a:ext cx="1877060" cy="17780"/>
          </a:xfrm>
          <a:custGeom>
            <a:avLst/>
            <a:gdLst/>
            <a:ahLst/>
            <a:cxnLst/>
            <a:rect l="l" t="t" r="r" b="b"/>
            <a:pathLst>
              <a:path w="1877059" h="17779">
                <a:moveTo>
                  <a:pt x="0" y="17399"/>
                </a:moveTo>
                <a:lnTo>
                  <a:pt x="1876678" y="17399"/>
                </a:lnTo>
                <a:lnTo>
                  <a:pt x="1876678" y="0"/>
                </a:lnTo>
                <a:lnTo>
                  <a:pt x="0" y="0"/>
                </a:lnTo>
                <a:lnTo>
                  <a:pt x="0" y="17399"/>
                </a:lnTo>
                <a:close/>
              </a:path>
            </a:pathLst>
          </a:custGeom>
          <a:solidFill>
            <a:srgbClr val="D78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90304" y="2688335"/>
            <a:ext cx="1862455" cy="2606040"/>
          </a:xfrm>
          <a:custGeom>
            <a:avLst/>
            <a:gdLst/>
            <a:ahLst/>
            <a:cxnLst/>
            <a:rect l="l" t="t" r="r" b="b"/>
            <a:pathLst>
              <a:path w="1862454" h="2606040">
                <a:moveTo>
                  <a:pt x="0" y="0"/>
                </a:moveTo>
                <a:lnTo>
                  <a:pt x="1862327" y="0"/>
                </a:lnTo>
                <a:lnTo>
                  <a:pt x="1862327" y="2606040"/>
                </a:lnTo>
                <a:lnTo>
                  <a:pt x="0" y="2606040"/>
                </a:lnTo>
                <a:lnTo>
                  <a:pt x="0" y="0"/>
                </a:lnTo>
                <a:close/>
              </a:path>
            </a:pathLst>
          </a:custGeom>
          <a:solidFill>
            <a:srgbClr val="ECDB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29800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390906" y="0"/>
                </a:moveTo>
                <a:lnTo>
                  <a:pt x="341872" y="3045"/>
                </a:lnTo>
                <a:lnTo>
                  <a:pt x="294656" y="11938"/>
                </a:lnTo>
                <a:lnTo>
                  <a:pt x="249623" y="26312"/>
                </a:lnTo>
                <a:lnTo>
                  <a:pt x="207140" y="45801"/>
                </a:lnTo>
                <a:lnTo>
                  <a:pt x="167574" y="70038"/>
                </a:lnTo>
                <a:lnTo>
                  <a:pt x="131291" y="98657"/>
                </a:lnTo>
                <a:lnTo>
                  <a:pt x="98657" y="131291"/>
                </a:lnTo>
                <a:lnTo>
                  <a:pt x="70038" y="167574"/>
                </a:lnTo>
                <a:lnTo>
                  <a:pt x="45801" y="207140"/>
                </a:lnTo>
                <a:lnTo>
                  <a:pt x="26312" y="249623"/>
                </a:lnTo>
                <a:lnTo>
                  <a:pt x="11938" y="294656"/>
                </a:lnTo>
                <a:lnTo>
                  <a:pt x="3045" y="341872"/>
                </a:lnTo>
                <a:lnTo>
                  <a:pt x="0" y="390905"/>
                </a:lnTo>
                <a:lnTo>
                  <a:pt x="3045" y="439939"/>
                </a:lnTo>
                <a:lnTo>
                  <a:pt x="11938" y="487155"/>
                </a:lnTo>
                <a:lnTo>
                  <a:pt x="26312" y="532188"/>
                </a:lnTo>
                <a:lnTo>
                  <a:pt x="45801" y="574671"/>
                </a:lnTo>
                <a:lnTo>
                  <a:pt x="70038" y="614237"/>
                </a:lnTo>
                <a:lnTo>
                  <a:pt x="98657" y="650520"/>
                </a:lnTo>
                <a:lnTo>
                  <a:pt x="131291" y="683154"/>
                </a:lnTo>
                <a:lnTo>
                  <a:pt x="167574" y="711773"/>
                </a:lnTo>
                <a:lnTo>
                  <a:pt x="207140" y="736010"/>
                </a:lnTo>
                <a:lnTo>
                  <a:pt x="249623" y="755499"/>
                </a:lnTo>
                <a:lnTo>
                  <a:pt x="294656" y="769873"/>
                </a:lnTo>
                <a:lnTo>
                  <a:pt x="341872" y="778766"/>
                </a:lnTo>
                <a:lnTo>
                  <a:pt x="390906" y="781811"/>
                </a:lnTo>
                <a:lnTo>
                  <a:pt x="439939" y="778766"/>
                </a:lnTo>
                <a:lnTo>
                  <a:pt x="487155" y="769873"/>
                </a:lnTo>
                <a:lnTo>
                  <a:pt x="532188" y="755499"/>
                </a:lnTo>
                <a:lnTo>
                  <a:pt x="574671" y="736010"/>
                </a:lnTo>
                <a:lnTo>
                  <a:pt x="614237" y="711773"/>
                </a:lnTo>
                <a:lnTo>
                  <a:pt x="650520" y="683154"/>
                </a:lnTo>
                <a:lnTo>
                  <a:pt x="683154" y="650520"/>
                </a:lnTo>
                <a:lnTo>
                  <a:pt x="711773" y="614237"/>
                </a:lnTo>
                <a:lnTo>
                  <a:pt x="736010" y="574671"/>
                </a:lnTo>
                <a:lnTo>
                  <a:pt x="755499" y="532188"/>
                </a:lnTo>
                <a:lnTo>
                  <a:pt x="769873" y="487155"/>
                </a:lnTo>
                <a:lnTo>
                  <a:pt x="778766" y="439939"/>
                </a:lnTo>
                <a:lnTo>
                  <a:pt x="781812" y="390905"/>
                </a:lnTo>
                <a:lnTo>
                  <a:pt x="778766" y="341872"/>
                </a:lnTo>
                <a:lnTo>
                  <a:pt x="769873" y="294656"/>
                </a:lnTo>
                <a:lnTo>
                  <a:pt x="755499" y="249623"/>
                </a:lnTo>
                <a:lnTo>
                  <a:pt x="736010" y="207140"/>
                </a:lnTo>
                <a:lnTo>
                  <a:pt x="711773" y="167574"/>
                </a:lnTo>
                <a:lnTo>
                  <a:pt x="683154" y="131291"/>
                </a:lnTo>
                <a:lnTo>
                  <a:pt x="650520" y="98657"/>
                </a:lnTo>
                <a:lnTo>
                  <a:pt x="614237" y="70038"/>
                </a:lnTo>
                <a:lnTo>
                  <a:pt x="574671" y="45801"/>
                </a:lnTo>
                <a:lnTo>
                  <a:pt x="532188" y="26312"/>
                </a:lnTo>
                <a:lnTo>
                  <a:pt x="487155" y="11938"/>
                </a:lnTo>
                <a:lnTo>
                  <a:pt x="439939" y="3045"/>
                </a:lnTo>
                <a:lnTo>
                  <a:pt x="390906" y="0"/>
                </a:lnTo>
                <a:close/>
              </a:path>
            </a:pathLst>
          </a:custGeom>
          <a:solidFill>
            <a:srgbClr val="D28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29800" y="2948939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0" y="390905"/>
                </a:moveTo>
                <a:lnTo>
                  <a:pt x="3045" y="341872"/>
                </a:lnTo>
                <a:lnTo>
                  <a:pt x="11938" y="294656"/>
                </a:lnTo>
                <a:lnTo>
                  <a:pt x="26312" y="249623"/>
                </a:lnTo>
                <a:lnTo>
                  <a:pt x="45801" y="207140"/>
                </a:lnTo>
                <a:lnTo>
                  <a:pt x="70038" y="167574"/>
                </a:lnTo>
                <a:lnTo>
                  <a:pt x="98657" y="131291"/>
                </a:lnTo>
                <a:lnTo>
                  <a:pt x="131291" y="98657"/>
                </a:lnTo>
                <a:lnTo>
                  <a:pt x="167574" y="70038"/>
                </a:lnTo>
                <a:lnTo>
                  <a:pt x="207140" y="45801"/>
                </a:lnTo>
                <a:lnTo>
                  <a:pt x="249623" y="26312"/>
                </a:lnTo>
                <a:lnTo>
                  <a:pt x="294656" y="11938"/>
                </a:lnTo>
                <a:lnTo>
                  <a:pt x="341872" y="3045"/>
                </a:lnTo>
                <a:lnTo>
                  <a:pt x="390906" y="0"/>
                </a:lnTo>
                <a:lnTo>
                  <a:pt x="439939" y="3045"/>
                </a:lnTo>
                <a:lnTo>
                  <a:pt x="487155" y="11938"/>
                </a:lnTo>
                <a:lnTo>
                  <a:pt x="532188" y="26312"/>
                </a:lnTo>
                <a:lnTo>
                  <a:pt x="574671" y="45801"/>
                </a:lnTo>
                <a:lnTo>
                  <a:pt x="614237" y="70038"/>
                </a:lnTo>
                <a:lnTo>
                  <a:pt x="650520" y="98657"/>
                </a:lnTo>
                <a:lnTo>
                  <a:pt x="683154" y="131291"/>
                </a:lnTo>
                <a:lnTo>
                  <a:pt x="711773" y="167574"/>
                </a:lnTo>
                <a:lnTo>
                  <a:pt x="736010" y="207140"/>
                </a:lnTo>
                <a:lnTo>
                  <a:pt x="755499" y="249623"/>
                </a:lnTo>
                <a:lnTo>
                  <a:pt x="769873" y="294656"/>
                </a:lnTo>
                <a:lnTo>
                  <a:pt x="778766" y="341872"/>
                </a:lnTo>
                <a:lnTo>
                  <a:pt x="781812" y="390905"/>
                </a:lnTo>
                <a:lnTo>
                  <a:pt x="778766" y="439939"/>
                </a:lnTo>
                <a:lnTo>
                  <a:pt x="769873" y="487155"/>
                </a:lnTo>
                <a:lnTo>
                  <a:pt x="755499" y="532188"/>
                </a:lnTo>
                <a:lnTo>
                  <a:pt x="736010" y="574671"/>
                </a:lnTo>
                <a:lnTo>
                  <a:pt x="711773" y="614237"/>
                </a:lnTo>
                <a:lnTo>
                  <a:pt x="683154" y="650520"/>
                </a:lnTo>
                <a:lnTo>
                  <a:pt x="650520" y="683154"/>
                </a:lnTo>
                <a:lnTo>
                  <a:pt x="614237" y="711773"/>
                </a:lnTo>
                <a:lnTo>
                  <a:pt x="574671" y="736010"/>
                </a:lnTo>
                <a:lnTo>
                  <a:pt x="532188" y="755499"/>
                </a:lnTo>
                <a:lnTo>
                  <a:pt x="487155" y="769873"/>
                </a:lnTo>
                <a:lnTo>
                  <a:pt x="439939" y="778766"/>
                </a:lnTo>
                <a:lnTo>
                  <a:pt x="390906" y="781811"/>
                </a:lnTo>
                <a:lnTo>
                  <a:pt x="341872" y="778766"/>
                </a:lnTo>
                <a:lnTo>
                  <a:pt x="294656" y="769873"/>
                </a:lnTo>
                <a:lnTo>
                  <a:pt x="249623" y="755499"/>
                </a:lnTo>
                <a:lnTo>
                  <a:pt x="207140" y="736010"/>
                </a:lnTo>
                <a:lnTo>
                  <a:pt x="167574" y="711773"/>
                </a:lnTo>
                <a:lnTo>
                  <a:pt x="131291" y="683154"/>
                </a:lnTo>
                <a:lnTo>
                  <a:pt x="98657" y="650520"/>
                </a:lnTo>
                <a:lnTo>
                  <a:pt x="70038" y="614237"/>
                </a:lnTo>
                <a:lnTo>
                  <a:pt x="45801" y="574671"/>
                </a:lnTo>
                <a:lnTo>
                  <a:pt x="26312" y="532188"/>
                </a:lnTo>
                <a:lnTo>
                  <a:pt x="11938" y="487155"/>
                </a:lnTo>
                <a:lnTo>
                  <a:pt x="3045" y="439939"/>
                </a:lnTo>
                <a:lnTo>
                  <a:pt x="0" y="390905"/>
                </a:lnTo>
                <a:close/>
              </a:path>
            </a:pathLst>
          </a:custGeom>
          <a:ln w="15875">
            <a:solidFill>
              <a:srgbClr val="D28E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290304" y="2969130"/>
            <a:ext cx="1862455" cy="1567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5</a:t>
            </a:r>
            <a:endParaRPr sz="4000">
              <a:latin typeface="Franklin Gothic Book"/>
              <a:cs typeface="Franklin Gothic Book"/>
            </a:endParaRPr>
          </a:p>
          <a:p>
            <a:pPr marL="144780" marR="410845">
              <a:lnSpc>
                <a:spcPts val="2039"/>
              </a:lnSpc>
              <a:spcBef>
                <a:spcPts val="3269"/>
              </a:spcBef>
            </a:pPr>
            <a:r>
              <a:rPr sz="2000" dirty="0">
                <a:latin typeface="Franklin Gothic Book"/>
                <a:cs typeface="Franklin Gothic Book"/>
              </a:rPr>
              <a:t>Conduct</a:t>
            </a:r>
            <a:r>
              <a:rPr sz="2000" spc="-100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the  Interview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90304" y="5295138"/>
            <a:ext cx="1862455" cy="0"/>
          </a:xfrm>
          <a:custGeom>
            <a:avLst/>
            <a:gdLst/>
            <a:ahLst/>
            <a:cxnLst/>
            <a:rect l="l" t="t" r="r" b="b"/>
            <a:pathLst>
              <a:path w="1862454">
                <a:moveTo>
                  <a:pt x="0" y="0"/>
                </a:moveTo>
                <a:lnTo>
                  <a:pt x="1862327" y="0"/>
                </a:lnTo>
              </a:path>
            </a:pathLst>
          </a:custGeom>
          <a:ln w="3175">
            <a:solidFill>
              <a:srgbClr val="CE8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82366" y="5286438"/>
            <a:ext cx="1878330" cy="17780"/>
          </a:xfrm>
          <a:custGeom>
            <a:avLst/>
            <a:gdLst/>
            <a:ahLst/>
            <a:cxnLst/>
            <a:rect l="l" t="t" r="r" b="b"/>
            <a:pathLst>
              <a:path w="1878329" h="17779">
                <a:moveTo>
                  <a:pt x="0" y="17399"/>
                </a:moveTo>
                <a:lnTo>
                  <a:pt x="1878202" y="17399"/>
                </a:lnTo>
                <a:lnTo>
                  <a:pt x="1878202" y="0"/>
                </a:lnTo>
                <a:lnTo>
                  <a:pt x="0" y="0"/>
                </a:lnTo>
                <a:lnTo>
                  <a:pt x="0" y="17399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1300" cy="6858000"/>
          </a:xfrm>
          <a:custGeom>
            <a:avLst/>
            <a:gdLst/>
            <a:ahLst/>
            <a:cxnLst/>
            <a:rect l="l" t="t" r="r" b="b"/>
            <a:pathLst>
              <a:path w="4051300" h="6858000">
                <a:moveTo>
                  <a:pt x="0" y="6858000"/>
                </a:moveTo>
                <a:lnTo>
                  <a:pt x="4050791" y="6858000"/>
                </a:lnTo>
                <a:lnTo>
                  <a:pt x="405079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110" y="2573690"/>
            <a:ext cx="2660015" cy="207556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spc="-40" dirty="0">
                <a:solidFill>
                  <a:srgbClr val="FFFFFF"/>
                </a:solidFill>
                <a:latin typeface="Bookman Old Style"/>
                <a:cs typeface="Bookman Old Style"/>
              </a:rPr>
              <a:t>After </a:t>
            </a:r>
            <a:r>
              <a:rPr sz="36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the</a:t>
            </a:r>
            <a:r>
              <a:rPr lang="en-US" sz="36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 Virtual</a:t>
            </a:r>
            <a:r>
              <a:rPr sz="36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  Observation  Visit</a:t>
            </a: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1164" y="6416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2"/>
                </a:lnTo>
                <a:lnTo>
                  <a:pt x="0" y="1069848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20"/>
                </a:lnTo>
                <a:lnTo>
                  <a:pt x="6679692" y="1188720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8"/>
                </a:lnTo>
                <a:lnTo>
                  <a:pt x="6798564" y="118872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671" y="1022978"/>
            <a:ext cx="622300" cy="437515"/>
          </a:xfrm>
          <a:custGeom>
            <a:avLst/>
            <a:gdLst/>
            <a:ahLst/>
            <a:cxnLst/>
            <a:rect l="l" t="t" r="r" b="b"/>
            <a:pathLst>
              <a:path w="622300" h="437515">
                <a:moveTo>
                  <a:pt x="338279" y="325982"/>
                </a:moveTo>
                <a:lnTo>
                  <a:pt x="222801" y="325982"/>
                </a:lnTo>
                <a:lnTo>
                  <a:pt x="567438" y="0"/>
                </a:lnTo>
                <a:lnTo>
                  <a:pt x="621960" y="56575"/>
                </a:lnTo>
                <a:lnTo>
                  <a:pt x="338279" y="325982"/>
                </a:lnTo>
                <a:close/>
              </a:path>
              <a:path w="622300" h="437515">
                <a:moveTo>
                  <a:pt x="220116" y="437113"/>
                </a:moveTo>
                <a:lnTo>
                  <a:pt x="0" y="210811"/>
                </a:lnTo>
                <a:lnTo>
                  <a:pt x="57215" y="156256"/>
                </a:lnTo>
                <a:lnTo>
                  <a:pt x="222801" y="325982"/>
                </a:lnTo>
                <a:lnTo>
                  <a:pt x="338279" y="325982"/>
                </a:lnTo>
                <a:lnTo>
                  <a:pt x="277997" y="383231"/>
                </a:lnTo>
                <a:lnTo>
                  <a:pt x="220116" y="437113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86200" marR="5080">
              <a:lnSpc>
                <a:spcPts val="2240"/>
              </a:lnSpc>
              <a:spcBef>
                <a:spcPts val="500"/>
              </a:spcBef>
            </a:pPr>
            <a:r>
              <a:rPr spc="-25" dirty="0"/>
              <a:t>Review </a:t>
            </a:r>
            <a:r>
              <a:rPr spc="-5" dirty="0"/>
              <a:t>Observer </a:t>
            </a:r>
            <a:r>
              <a:rPr spc="-15" dirty="0"/>
              <a:t>Workbook </a:t>
            </a:r>
            <a:r>
              <a:rPr spc="-20" dirty="0"/>
              <a:t>for  </a:t>
            </a:r>
            <a:r>
              <a:rPr spc="-15" dirty="0"/>
              <a:t>completeness</a:t>
            </a:r>
          </a:p>
        </p:txBody>
      </p:sp>
      <p:sp>
        <p:nvSpPr>
          <p:cNvPr id="7" name="object 7"/>
          <p:cNvSpPr/>
          <p:nvPr/>
        </p:nvSpPr>
        <p:spPr>
          <a:xfrm>
            <a:off x="4741164" y="21275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2"/>
                </a:lnTo>
                <a:lnTo>
                  <a:pt x="0" y="1069848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20"/>
                </a:lnTo>
                <a:lnTo>
                  <a:pt x="6679692" y="1188720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8"/>
                </a:lnTo>
                <a:lnTo>
                  <a:pt x="6798564" y="118872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4870" y="2469641"/>
            <a:ext cx="511809" cy="511175"/>
          </a:xfrm>
          <a:custGeom>
            <a:avLst/>
            <a:gdLst/>
            <a:ahLst/>
            <a:cxnLst/>
            <a:rect l="l" t="t" r="r" b="b"/>
            <a:pathLst>
              <a:path w="511810" h="511175">
                <a:moveTo>
                  <a:pt x="255784" y="510680"/>
                </a:moveTo>
                <a:lnTo>
                  <a:pt x="209783" y="506569"/>
                </a:lnTo>
                <a:lnTo>
                  <a:pt x="166497" y="494715"/>
                </a:lnTo>
                <a:lnTo>
                  <a:pt x="126645" y="475838"/>
                </a:lnTo>
                <a:lnTo>
                  <a:pt x="90949" y="450656"/>
                </a:lnTo>
                <a:lnTo>
                  <a:pt x="60128" y="419889"/>
                </a:lnTo>
                <a:lnTo>
                  <a:pt x="34902" y="384254"/>
                </a:lnTo>
                <a:lnTo>
                  <a:pt x="15992" y="344472"/>
                </a:lnTo>
                <a:lnTo>
                  <a:pt x="4118" y="301261"/>
                </a:lnTo>
                <a:lnTo>
                  <a:pt x="0" y="255340"/>
                </a:lnTo>
                <a:lnTo>
                  <a:pt x="4118" y="209419"/>
                </a:lnTo>
                <a:lnTo>
                  <a:pt x="15992" y="166208"/>
                </a:lnTo>
                <a:lnTo>
                  <a:pt x="34902" y="126425"/>
                </a:lnTo>
                <a:lnTo>
                  <a:pt x="60128" y="90791"/>
                </a:lnTo>
                <a:lnTo>
                  <a:pt x="90949" y="60023"/>
                </a:lnTo>
                <a:lnTo>
                  <a:pt x="126645" y="34841"/>
                </a:lnTo>
                <a:lnTo>
                  <a:pt x="166497" y="15964"/>
                </a:lnTo>
                <a:lnTo>
                  <a:pt x="209783" y="4110"/>
                </a:lnTo>
                <a:lnTo>
                  <a:pt x="255784" y="0"/>
                </a:lnTo>
                <a:lnTo>
                  <a:pt x="301785" y="4110"/>
                </a:lnTo>
                <a:lnTo>
                  <a:pt x="345072" y="15964"/>
                </a:lnTo>
                <a:lnTo>
                  <a:pt x="384923" y="34841"/>
                </a:lnTo>
                <a:lnTo>
                  <a:pt x="392684" y="40316"/>
                </a:lnTo>
                <a:lnTo>
                  <a:pt x="255784" y="40316"/>
                </a:lnTo>
                <a:lnTo>
                  <a:pt x="206550" y="46021"/>
                </a:lnTo>
                <a:lnTo>
                  <a:pt x="161273" y="62258"/>
                </a:lnTo>
                <a:lnTo>
                  <a:pt x="121271" y="87709"/>
                </a:lnTo>
                <a:lnTo>
                  <a:pt x="87862" y="121060"/>
                </a:lnTo>
                <a:lnTo>
                  <a:pt x="62366" y="160993"/>
                </a:lnTo>
                <a:lnTo>
                  <a:pt x="46101" y="206192"/>
                </a:lnTo>
                <a:lnTo>
                  <a:pt x="40387" y="255340"/>
                </a:lnTo>
                <a:lnTo>
                  <a:pt x="46101" y="304488"/>
                </a:lnTo>
                <a:lnTo>
                  <a:pt x="62366" y="349687"/>
                </a:lnTo>
                <a:lnTo>
                  <a:pt x="87862" y="389620"/>
                </a:lnTo>
                <a:lnTo>
                  <a:pt x="121271" y="422970"/>
                </a:lnTo>
                <a:lnTo>
                  <a:pt x="161273" y="448422"/>
                </a:lnTo>
                <a:lnTo>
                  <a:pt x="206550" y="464658"/>
                </a:lnTo>
                <a:lnTo>
                  <a:pt x="255784" y="470363"/>
                </a:lnTo>
                <a:lnTo>
                  <a:pt x="392684" y="470363"/>
                </a:lnTo>
                <a:lnTo>
                  <a:pt x="384923" y="475838"/>
                </a:lnTo>
                <a:lnTo>
                  <a:pt x="345072" y="494715"/>
                </a:lnTo>
                <a:lnTo>
                  <a:pt x="301785" y="506569"/>
                </a:lnTo>
                <a:lnTo>
                  <a:pt x="255784" y="510680"/>
                </a:lnTo>
                <a:close/>
              </a:path>
              <a:path w="511810" h="511175">
                <a:moveTo>
                  <a:pt x="392684" y="470363"/>
                </a:moveTo>
                <a:lnTo>
                  <a:pt x="255784" y="470363"/>
                </a:lnTo>
                <a:lnTo>
                  <a:pt x="305018" y="464658"/>
                </a:lnTo>
                <a:lnTo>
                  <a:pt x="350295" y="448422"/>
                </a:lnTo>
                <a:lnTo>
                  <a:pt x="390298" y="422970"/>
                </a:lnTo>
                <a:lnTo>
                  <a:pt x="423706" y="389620"/>
                </a:lnTo>
                <a:lnTo>
                  <a:pt x="449203" y="349687"/>
                </a:lnTo>
                <a:lnTo>
                  <a:pt x="465467" y="304488"/>
                </a:lnTo>
                <a:lnTo>
                  <a:pt x="471182" y="255340"/>
                </a:lnTo>
                <a:lnTo>
                  <a:pt x="465467" y="206192"/>
                </a:lnTo>
                <a:lnTo>
                  <a:pt x="449203" y="160993"/>
                </a:lnTo>
                <a:lnTo>
                  <a:pt x="423706" y="121060"/>
                </a:lnTo>
                <a:lnTo>
                  <a:pt x="390298" y="87709"/>
                </a:lnTo>
                <a:lnTo>
                  <a:pt x="350295" y="62258"/>
                </a:lnTo>
                <a:lnTo>
                  <a:pt x="305018" y="46021"/>
                </a:lnTo>
                <a:lnTo>
                  <a:pt x="255784" y="40316"/>
                </a:lnTo>
                <a:lnTo>
                  <a:pt x="392684" y="40316"/>
                </a:lnTo>
                <a:lnTo>
                  <a:pt x="451441" y="90791"/>
                </a:lnTo>
                <a:lnTo>
                  <a:pt x="476667" y="126425"/>
                </a:lnTo>
                <a:lnTo>
                  <a:pt x="495577" y="166208"/>
                </a:lnTo>
                <a:lnTo>
                  <a:pt x="507451" y="209419"/>
                </a:lnTo>
                <a:lnTo>
                  <a:pt x="511569" y="255340"/>
                </a:lnTo>
                <a:lnTo>
                  <a:pt x="507451" y="301261"/>
                </a:lnTo>
                <a:lnTo>
                  <a:pt x="495577" y="344472"/>
                </a:lnTo>
                <a:lnTo>
                  <a:pt x="476667" y="384254"/>
                </a:lnTo>
                <a:lnTo>
                  <a:pt x="451441" y="419889"/>
                </a:lnTo>
                <a:lnTo>
                  <a:pt x="420620" y="450656"/>
                </a:lnTo>
                <a:lnTo>
                  <a:pt x="392684" y="470363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7193" y="2590591"/>
            <a:ext cx="117795" cy="238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7194" y="253683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195" y="288624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2185" y="2711541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2207" y="271154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27622" y="2369245"/>
            <a:ext cx="4241165" cy="6451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0"/>
              </a:spcBef>
            </a:pPr>
            <a:r>
              <a:rPr sz="2200" spc="-30" dirty="0">
                <a:latin typeface="Franklin Gothic Book"/>
                <a:cs typeface="Franklin Gothic Book"/>
              </a:rPr>
              <a:t>Transfer </a:t>
            </a:r>
            <a:r>
              <a:rPr sz="2200" spc="-10" dirty="0">
                <a:latin typeface="Franklin Gothic Book"/>
                <a:cs typeface="Franklin Gothic Book"/>
              </a:rPr>
              <a:t>information </a:t>
            </a:r>
            <a:r>
              <a:rPr sz="2200" spc="-15" dirty="0">
                <a:latin typeface="Franklin Gothic Book"/>
                <a:cs typeface="Franklin Gothic Book"/>
              </a:rPr>
              <a:t>into </a:t>
            </a:r>
            <a:r>
              <a:rPr sz="2200" spc="-5" dirty="0">
                <a:latin typeface="Franklin Gothic Book"/>
                <a:cs typeface="Franklin Gothic Book"/>
              </a:rPr>
              <a:t>the digital  Observer </a:t>
            </a:r>
            <a:r>
              <a:rPr sz="2200" spc="-15" dirty="0">
                <a:latin typeface="Franklin Gothic Book"/>
                <a:cs typeface="Franklin Gothic Book"/>
              </a:rPr>
              <a:t>Workbook </a:t>
            </a:r>
            <a:r>
              <a:rPr sz="2200" spc="-5" dirty="0">
                <a:latin typeface="Franklin Gothic Book"/>
                <a:cs typeface="Franklin Gothic Book"/>
              </a:rPr>
              <a:t>within 48</a:t>
            </a:r>
            <a:r>
              <a:rPr sz="2200" spc="40" dirty="0">
                <a:latin typeface="Franklin Gothic Book"/>
                <a:cs typeface="Franklin Gothic Book"/>
              </a:rPr>
              <a:t> </a:t>
            </a:r>
            <a:r>
              <a:rPr sz="2200" spc="-5" dirty="0">
                <a:latin typeface="Franklin Gothic Book"/>
                <a:cs typeface="Franklin Gothic Book"/>
              </a:rPr>
              <a:t>hours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1164" y="36134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0" y="1069847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19"/>
                </a:lnTo>
                <a:lnTo>
                  <a:pt x="6679692" y="1188719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7"/>
                </a:lnTo>
                <a:lnTo>
                  <a:pt x="6798564" y="118871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1986" y="3940722"/>
            <a:ext cx="417830" cy="539115"/>
          </a:xfrm>
          <a:custGeom>
            <a:avLst/>
            <a:gdLst/>
            <a:ahLst/>
            <a:cxnLst/>
            <a:rect l="l" t="t" r="r" b="b"/>
            <a:pathLst>
              <a:path w="417829" h="539114">
                <a:moveTo>
                  <a:pt x="417332" y="538814"/>
                </a:moveTo>
                <a:lnTo>
                  <a:pt x="0" y="538814"/>
                </a:lnTo>
                <a:lnTo>
                  <a:pt x="0" y="0"/>
                </a:lnTo>
                <a:lnTo>
                  <a:pt x="249053" y="0"/>
                </a:lnTo>
                <a:lnTo>
                  <a:pt x="294940" y="40404"/>
                </a:lnTo>
                <a:lnTo>
                  <a:pt x="40387" y="40404"/>
                </a:lnTo>
                <a:lnTo>
                  <a:pt x="40387" y="498403"/>
                </a:lnTo>
                <a:lnTo>
                  <a:pt x="417332" y="498403"/>
                </a:lnTo>
                <a:lnTo>
                  <a:pt x="417332" y="538814"/>
                </a:lnTo>
                <a:close/>
              </a:path>
              <a:path w="417829" h="539114">
                <a:moveTo>
                  <a:pt x="417332" y="498403"/>
                </a:moveTo>
                <a:lnTo>
                  <a:pt x="376952" y="498403"/>
                </a:lnTo>
                <a:lnTo>
                  <a:pt x="376952" y="181849"/>
                </a:lnTo>
                <a:lnTo>
                  <a:pt x="208666" y="181849"/>
                </a:lnTo>
                <a:lnTo>
                  <a:pt x="208666" y="40404"/>
                </a:lnTo>
                <a:lnTo>
                  <a:pt x="294940" y="40404"/>
                </a:lnTo>
                <a:lnTo>
                  <a:pt x="314070" y="57249"/>
                </a:lnTo>
                <a:lnTo>
                  <a:pt x="249053" y="57249"/>
                </a:lnTo>
                <a:lnTo>
                  <a:pt x="249053" y="141438"/>
                </a:lnTo>
                <a:lnTo>
                  <a:pt x="409683" y="141438"/>
                </a:lnTo>
                <a:lnTo>
                  <a:pt x="417332" y="148173"/>
                </a:lnTo>
                <a:lnTo>
                  <a:pt x="417332" y="498403"/>
                </a:lnTo>
                <a:close/>
              </a:path>
              <a:path w="417829" h="539114">
                <a:moveTo>
                  <a:pt x="409683" y="141438"/>
                </a:moveTo>
                <a:lnTo>
                  <a:pt x="333193" y="141438"/>
                </a:lnTo>
                <a:lnTo>
                  <a:pt x="249053" y="57249"/>
                </a:lnTo>
                <a:lnTo>
                  <a:pt x="314070" y="57249"/>
                </a:lnTo>
                <a:lnTo>
                  <a:pt x="409683" y="14143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2767" y="420339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2767" y="414950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05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2767" y="4257277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2767" y="431115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2767" y="4365040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27622" y="3854830"/>
            <a:ext cx="5027930" cy="6451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5"/>
              </a:spcBef>
            </a:pPr>
            <a:r>
              <a:rPr sz="2200" spc="-5" dirty="0">
                <a:latin typeface="Franklin Gothic Book"/>
                <a:cs typeface="Franklin Gothic Book"/>
              </a:rPr>
              <a:t>Submit </a:t>
            </a:r>
            <a:r>
              <a:rPr sz="2200" spc="-10" dirty="0">
                <a:latin typeface="Franklin Gothic Book"/>
                <a:cs typeface="Franklin Gothic Book"/>
              </a:rPr>
              <a:t>workbook according </a:t>
            </a:r>
            <a:r>
              <a:rPr sz="2200" spc="-25" dirty="0">
                <a:latin typeface="Franklin Gothic Book"/>
                <a:cs typeface="Franklin Gothic Book"/>
              </a:rPr>
              <a:t>to </a:t>
            </a:r>
            <a:r>
              <a:rPr sz="2200" spc="-10" dirty="0">
                <a:latin typeface="Franklin Gothic Book"/>
                <a:cs typeface="Franklin Gothic Book"/>
              </a:rPr>
              <a:t>instructions  </a:t>
            </a:r>
            <a:r>
              <a:rPr sz="2200" spc="-5" dirty="0">
                <a:latin typeface="Franklin Gothic Book"/>
                <a:cs typeface="Franklin Gothic Book"/>
              </a:rPr>
              <a:t>with </a:t>
            </a:r>
            <a:r>
              <a:rPr sz="2200" spc="-15" dirty="0">
                <a:latin typeface="Franklin Gothic Book"/>
                <a:cs typeface="Franklin Gothic Book"/>
              </a:rPr>
              <a:t>provided </a:t>
            </a:r>
            <a:r>
              <a:rPr sz="2200" spc="-5" dirty="0">
                <a:latin typeface="Franklin Gothic Book"/>
                <a:cs typeface="Franklin Gothic Book"/>
              </a:rPr>
              <a:t>observer </a:t>
            </a:r>
            <a:r>
              <a:rPr sz="2200" spc="-15" dirty="0">
                <a:latin typeface="Franklin Gothic Book"/>
                <a:cs typeface="Franklin Gothic Book"/>
              </a:rPr>
              <a:t>payment</a:t>
            </a:r>
            <a:r>
              <a:rPr sz="2200" spc="70" dirty="0">
                <a:latin typeface="Franklin Gothic Book"/>
                <a:cs typeface="Franklin Gothic Book"/>
              </a:rPr>
              <a:t> </a:t>
            </a:r>
            <a:r>
              <a:rPr sz="2200" spc="-20" dirty="0">
                <a:latin typeface="Franklin Gothic Book"/>
                <a:cs typeface="Franklin Gothic Book"/>
              </a:rPr>
              <a:t>invoice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41164" y="50993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0" y="1069847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19"/>
                </a:lnTo>
                <a:lnTo>
                  <a:pt x="6679692" y="1188719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7"/>
                </a:lnTo>
                <a:lnTo>
                  <a:pt x="6798564" y="118871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1986" y="5426624"/>
            <a:ext cx="417830" cy="539115"/>
          </a:xfrm>
          <a:custGeom>
            <a:avLst/>
            <a:gdLst/>
            <a:ahLst/>
            <a:cxnLst/>
            <a:rect l="l" t="t" r="r" b="b"/>
            <a:pathLst>
              <a:path w="417829" h="539114">
                <a:moveTo>
                  <a:pt x="417332" y="538807"/>
                </a:moveTo>
                <a:lnTo>
                  <a:pt x="0" y="538807"/>
                </a:lnTo>
                <a:lnTo>
                  <a:pt x="0" y="0"/>
                </a:lnTo>
                <a:lnTo>
                  <a:pt x="269247" y="0"/>
                </a:lnTo>
                <a:lnTo>
                  <a:pt x="309629" y="40404"/>
                </a:lnTo>
                <a:lnTo>
                  <a:pt x="40387" y="40404"/>
                </a:lnTo>
                <a:lnTo>
                  <a:pt x="40387" y="498403"/>
                </a:lnTo>
                <a:lnTo>
                  <a:pt x="417332" y="498403"/>
                </a:lnTo>
                <a:lnTo>
                  <a:pt x="417332" y="538807"/>
                </a:lnTo>
                <a:close/>
              </a:path>
              <a:path w="417829" h="539114">
                <a:moveTo>
                  <a:pt x="417332" y="498403"/>
                </a:moveTo>
                <a:lnTo>
                  <a:pt x="376952" y="498403"/>
                </a:lnTo>
                <a:lnTo>
                  <a:pt x="376952" y="181849"/>
                </a:lnTo>
                <a:lnTo>
                  <a:pt x="228860" y="181849"/>
                </a:lnTo>
                <a:lnTo>
                  <a:pt x="228860" y="40404"/>
                </a:lnTo>
                <a:lnTo>
                  <a:pt x="309629" y="40404"/>
                </a:lnTo>
                <a:lnTo>
                  <a:pt x="326457" y="57242"/>
                </a:lnTo>
                <a:lnTo>
                  <a:pt x="269247" y="57242"/>
                </a:lnTo>
                <a:lnTo>
                  <a:pt x="269247" y="141438"/>
                </a:lnTo>
                <a:lnTo>
                  <a:pt x="410608" y="141438"/>
                </a:lnTo>
                <a:lnTo>
                  <a:pt x="417332" y="148167"/>
                </a:lnTo>
                <a:lnTo>
                  <a:pt x="417332" y="498403"/>
                </a:lnTo>
                <a:close/>
              </a:path>
              <a:path w="417829" h="539114">
                <a:moveTo>
                  <a:pt x="410608" y="141438"/>
                </a:moveTo>
                <a:lnTo>
                  <a:pt x="353393" y="141438"/>
                </a:lnTo>
                <a:lnTo>
                  <a:pt x="269247" y="57242"/>
                </a:lnTo>
                <a:lnTo>
                  <a:pt x="326457" y="57242"/>
                </a:lnTo>
                <a:lnTo>
                  <a:pt x="410608" y="14143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7622" y="5340415"/>
            <a:ext cx="5121275" cy="6451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5"/>
              </a:spcBef>
            </a:pPr>
            <a:r>
              <a:rPr sz="2200" dirty="0">
                <a:latin typeface="Franklin Gothic Book"/>
                <a:cs typeface="Franklin Gothic Book"/>
              </a:rPr>
              <a:t>After </a:t>
            </a:r>
            <a:r>
              <a:rPr sz="2200" spc="-15" dirty="0">
                <a:latin typeface="Franklin Gothic Book"/>
                <a:cs typeface="Franklin Gothic Book"/>
              </a:rPr>
              <a:t>payment </a:t>
            </a:r>
            <a:r>
              <a:rPr sz="2200" spc="-5" dirty="0">
                <a:latin typeface="Franklin Gothic Book"/>
                <a:cs typeface="Franklin Gothic Book"/>
              </a:rPr>
              <a:t>is </a:t>
            </a:r>
            <a:r>
              <a:rPr sz="2200" spc="-10" dirty="0">
                <a:latin typeface="Franklin Gothic Book"/>
                <a:cs typeface="Franklin Gothic Book"/>
              </a:rPr>
              <a:t>received, </a:t>
            </a:r>
            <a:r>
              <a:rPr sz="2200" spc="-15" dirty="0">
                <a:latin typeface="Franklin Gothic Book"/>
                <a:cs typeface="Franklin Gothic Book"/>
              </a:rPr>
              <a:t>destroy </a:t>
            </a:r>
            <a:r>
              <a:rPr sz="2200" spc="-5" dirty="0">
                <a:latin typeface="Franklin Gothic Book"/>
                <a:cs typeface="Franklin Gothic Book"/>
              </a:rPr>
              <a:t>Observer  </a:t>
            </a:r>
            <a:r>
              <a:rPr sz="2200" spc="-15" dirty="0">
                <a:latin typeface="Franklin Gothic Book"/>
                <a:cs typeface="Franklin Gothic Book"/>
              </a:rPr>
              <a:t>Workbook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35227"/>
            <a:ext cx="3082925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35" dirty="0">
                <a:solidFill>
                  <a:srgbClr val="404040"/>
                </a:solidFill>
                <a:latin typeface="Bookman Old Style"/>
                <a:cs typeface="Bookman Old Style"/>
              </a:rPr>
              <a:t>Next</a:t>
            </a:r>
            <a:r>
              <a:rPr sz="4700" b="0" spc="-19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4700" b="0" spc="-50" dirty="0">
                <a:solidFill>
                  <a:srgbClr val="404040"/>
                </a:solidFill>
                <a:latin typeface="Bookman Old Style"/>
                <a:cs typeface="Bookman Old Style"/>
              </a:rPr>
              <a:t>Steps</a:t>
            </a:r>
            <a:endParaRPr sz="47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2098551"/>
            <a:ext cx="10058400" cy="1082040"/>
          </a:xfrm>
          <a:custGeom>
            <a:avLst/>
            <a:gdLst/>
            <a:ahLst/>
            <a:cxnLst/>
            <a:rect l="l" t="t" r="r" b="b"/>
            <a:pathLst>
              <a:path w="10058400" h="1082039">
                <a:moveTo>
                  <a:pt x="9950196" y="0"/>
                </a:moveTo>
                <a:lnTo>
                  <a:pt x="108204" y="0"/>
                </a:lnTo>
                <a:lnTo>
                  <a:pt x="66088" y="8502"/>
                </a:lnTo>
                <a:lnTo>
                  <a:pt x="31694" y="31689"/>
                </a:lnTo>
                <a:lnTo>
                  <a:pt x="8504" y="66083"/>
                </a:lnTo>
                <a:lnTo>
                  <a:pt x="0" y="108203"/>
                </a:lnTo>
                <a:lnTo>
                  <a:pt x="0" y="973823"/>
                </a:lnTo>
                <a:lnTo>
                  <a:pt x="8504" y="1015946"/>
                </a:lnTo>
                <a:lnTo>
                  <a:pt x="31694" y="1050343"/>
                </a:lnTo>
                <a:lnTo>
                  <a:pt x="66088" y="1073535"/>
                </a:lnTo>
                <a:lnTo>
                  <a:pt x="108204" y="1082039"/>
                </a:lnTo>
                <a:lnTo>
                  <a:pt x="9950196" y="1082039"/>
                </a:lnTo>
                <a:lnTo>
                  <a:pt x="9992311" y="1073535"/>
                </a:lnTo>
                <a:lnTo>
                  <a:pt x="10026705" y="1050343"/>
                </a:lnTo>
                <a:lnTo>
                  <a:pt x="10049895" y="1015946"/>
                </a:lnTo>
                <a:lnTo>
                  <a:pt x="10058400" y="973823"/>
                </a:lnTo>
                <a:lnTo>
                  <a:pt x="10058400" y="108203"/>
                </a:lnTo>
                <a:lnTo>
                  <a:pt x="10049895" y="66083"/>
                </a:lnTo>
                <a:lnTo>
                  <a:pt x="10026705" y="31689"/>
                </a:lnTo>
                <a:lnTo>
                  <a:pt x="9992311" y="8502"/>
                </a:lnTo>
                <a:lnTo>
                  <a:pt x="995019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1758" y="253832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048" y="24491"/>
                </a:moveTo>
                <a:lnTo>
                  <a:pt x="5490" y="24491"/>
                </a:lnTo>
                <a:lnTo>
                  <a:pt x="0" y="19011"/>
                </a:lnTo>
                <a:lnTo>
                  <a:pt x="0" y="5479"/>
                </a:lnTo>
                <a:lnTo>
                  <a:pt x="5490" y="0"/>
                </a:lnTo>
                <a:lnTo>
                  <a:pt x="19048" y="0"/>
                </a:lnTo>
                <a:lnTo>
                  <a:pt x="24539" y="5479"/>
                </a:lnTo>
                <a:lnTo>
                  <a:pt x="24539" y="19011"/>
                </a:lnTo>
                <a:lnTo>
                  <a:pt x="19048" y="24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1758" y="278323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048" y="24491"/>
                </a:moveTo>
                <a:lnTo>
                  <a:pt x="5490" y="24491"/>
                </a:lnTo>
                <a:lnTo>
                  <a:pt x="0" y="19011"/>
                </a:lnTo>
                <a:lnTo>
                  <a:pt x="0" y="5479"/>
                </a:lnTo>
                <a:lnTo>
                  <a:pt x="5490" y="0"/>
                </a:lnTo>
                <a:lnTo>
                  <a:pt x="19048" y="0"/>
                </a:lnTo>
                <a:lnTo>
                  <a:pt x="24539" y="5479"/>
                </a:lnTo>
                <a:lnTo>
                  <a:pt x="24539" y="19011"/>
                </a:lnTo>
                <a:lnTo>
                  <a:pt x="19048" y="24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4457" y="265465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048" y="24491"/>
                </a:moveTo>
                <a:lnTo>
                  <a:pt x="5490" y="24491"/>
                </a:lnTo>
                <a:lnTo>
                  <a:pt x="0" y="19011"/>
                </a:lnTo>
                <a:lnTo>
                  <a:pt x="0" y="5479"/>
                </a:lnTo>
                <a:lnTo>
                  <a:pt x="5490" y="0"/>
                </a:lnTo>
                <a:lnTo>
                  <a:pt x="19048" y="0"/>
                </a:lnTo>
                <a:lnTo>
                  <a:pt x="24539" y="5479"/>
                </a:lnTo>
                <a:lnTo>
                  <a:pt x="24539" y="19011"/>
                </a:lnTo>
                <a:lnTo>
                  <a:pt x="19048" y="24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9059" y="265465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048" y="24491"/>
                </a:moveTo>
                <a:lnTo>
                  <a:pt x="5490" y="24491"/>
                </a:lnTo>
                <a:lnTo>
                  <a:pt x="0" y="19011"/>
                </a:lnTo>
                <a:lnTo>
                  <a:pt x="0" y="5479"/>
                </a:lnTo>
                <a:lnTo>
                  <a:pt x="5490" y="0"/>
                </a:lnTo>
                <a:lnTo>
                  <a:pt x="19048" y="0"/>
                </a:lnTo>
                <a:lnTo>
                  <a:pt x="24539" y="5479"/>
                </a:lnTo>
                <a:lnTo>
                  <a:pt x="24539" y="19011"/>
                </a:lnTo>
                <a:lnTo>
                  <a:pt x="19048" y="24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758" y="2581183"/>
            <a:ext cx="81915" cy="154940"/>
          </a:xfrm>
          <a:custGeom>
            <a:avLst/>
            <a:gdLst/>
            <a:ahLst/>
            <a:cxnLst/>
            <a:rect l="l" t="t" r="r" b="b"/>
            <a:pathLst>
              <a:path w="81914" h="154939">
                <a:moveTo>
                  <a:pt x="64416" y="154909"/>
                </a:moveTo>
                <a:lnTo>
                  <a:pt x="1226" y="91843"/>
                </a:lnTo>
                <a:lnTo>
                  <a:pt x="0" y="88781"/>
                </a:lnTo>
                <a:lnTo>
                  <a:pt x="0" y="0"/>
                </a:lnTo>
                <a:lnTo>
                  <a:pt x="24539" y="0"/>
                </a:lnTo>
                <a:lnTo>
                  <a:pt x="24539" y="80822"/>
                </a:lnTo>
                <a:lnTo>
                  <a:pt x="81594" y="137765"/>
                </a:lnTo>
                <a:lnTo>
                  <a:pt x="64416" y="154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6766" y="2403620"/>
            <a:ext cx="415925" cy="476250"/>
          </a:xfrm>
          <a:custGeom>
            <a:avLst/>
            <a:gdLst/>
            <a:ahLst/>
            <a:cxnLst/>
            <a:rect l="l" t="t" r="r" b="b"/>
            <a:pathLst>
              <a:path w="415925" h="476250">
                <a:moveTo>
                  <a:pt x="280880" y="36737"/>
                </a:moveTo>
                <a:lnTo>
                  <a:pt x="133642" y="36737"/>
                </a:lnTo>
                <a:lnTo>
                  <a:pt x="133642" y="0"/>
                </a:lnTo>
                <a:lnTo>
                  <a:pt x="280880" y="0"/>
                </a:lnTo>
                <a:lnTo>
                  <a:pt x="280880" y="36737"/>
                </a:lnTo>
                <a:close/>
              </a:path>
              <a:path w="415925" h="476250">
                <a:moveTo>
                  <a:pt x="184795" y="475995"/>
                </a:moveTo>
                <a:lnTo>
                  <a:pt x="137936" y="465339"/>
                </a:lnTo>
                <a:lnTo>
                  <a:pt x="94739" y="444368"/>
                </a:lnTo>
                <a:lnTo>
                  <a:pt x="58409" y="414927"/>
                </a:lnTo>
                <a:lnTo>
                  <a:pt x="29885" y="378547"/>
                </a:lnTo>
                <a:lnTo>
                  <a:pt x="10102" y="336758"/>
                </a:lnTo>
                <a:lnTo>
                  <a:pt x="0" y="291092"/>
                </a:lnTo>
                <a:lnTo>
                  <a:pt x="514" y="243078"/>
                </a:lnTo>
                <a:lnTo>
                  <a:pt x="11951" y="196445"/>
                </a:lnTo>
                <a:lnTo>
                  <a:pt x="33120" y="154727"/>
                </a:lnTo>
                <a:lnTo>
                  <a:pt x="62707" y="119166"/>
                </a:lnTo>
                <a:lnTo>
                  <a:pt x="99400" y="91004"/>
                </a:lnTo>
                <a:lnTo>
                  <a:pt x="141887" y="71481"/>
                </a:lnTo>
                <a:lnTo>
                  <a:pt x="188856" y="61841"/>
                </a:lnTo>
                <a:lnTo>
                  <a:pt x="188856" y="36737"/>
                </a:lnTo>
                <a:lnTo>
                  <a:pt x="225666" y="36737"/>
                </a:lnTo>
                <a:lnTo>
                  <a:pt x="225666" y="62453"/>
                </a:lnTo>
                <a:lnTo>
                  <a:pt x="251615" y="66088"/>
                </a:lnTo>
                <a:lnTo>
                  <a:pt x="276816" y="73168"/>
                </a:lnTo>
                <a:lnTo>
                  <a:pt x="300982" y="83462"/>
                </a:lnTo>
                <a:lnTo>
                  <a:pt x="323825" y="96741"/>
                </a:lnTo>
                <a:lnTo>
                  <a:pt x="374112" y="96741"/>
                </a:lnTo>
                <a:lnTo>
                  <a:pt x="373350" y="97966"/>
                </a:lnTo>
                <a:lnTo>
                  <a:pt x="207261" y="97966"/>
                </a:lnTo>
                <a:lnTo>
                  <a:pt x="161519" y="104074"/>
                </a:lnTo>
                <a:lnTo>
                  <a:pt x="120463" y="121323"/>
                </a:lnTo>
                <a:lnTo>
                  <a:pt x="85713" y="148097"/>
                </a:lnTo>
                <a:lnTo>
                  <a:pt x="58886" y="182779"/>
                </a:lnTo>
                <a:lnTo>
                  <a:pt x="41603" y="223754"/>
                </a:lnTo>
                <a:lnTo>
                  <a:pt x="35483" y="269407"/>
                </a:lnTo>
                <a:lnTo>
                  <a:pt x="41603" y="315059"/>
                </a:lnTo>
                <a:lnTo>
                  <a:pt x="58886" y="356034"/>
                </a:lnTo>
                <a:lnTo>
                  <a:pt x="85713" y="390716"/>
                </a:lnTo>
                <a:lnTo>
                  <a:pt x="120463" y="417490"/>
                </a:lnTo>
                <a:lnTo>
                  <a:pt x="161519" y="434739"/>
                </a:lnTo>
                <a:lnTo>
                  <a:pt x="207261" y="440848"/>
                </a:lnTo>
                <a:lnTo>
                  <a:pt x="324504" y="440848"/>
                </a:lnTo>
                <a:lnTo>
                  <a:pt x="318485" y="445610"/>
                </a:lnTo>
                <a:lnTo>
                  <a:pt x="276739" y="465569"/>
                </a:lnTo>
                <a:lnTo>
                  <a:pt x="231619" y="475884"/>
                </a:lnTo>
                <a:lnTo>
                  <a:pt x="184795" y="475995"/>
                </a:lnTo>
                <a:close/>
              </a:path>
              <a:path w="415925" h="476250">
                <a:moveTo>
                  <a:pt x="374112" y="96741"/>
                </a:moveTo>
                <a:lnTo>
                  <a:pt x="323825" y="96741"/>
                </a:lnTo>
                <a:lnTo>
                  <a:pt x="344684" y="75311"/>
                </a:lnTo>
                <a:lnTo>
                  <a:pt x="350867" y="71618"/>
                </a:lnTo>
                <a:lnTo>
                  <a:pt x="357797" y="70566"/>
                </a:lnTo>
                <a:lnTo>
                  <a:pt x="364613" y="72039"/>
                </a:lnTo>
                <a:lnTo>
                  <a:pt x="370451" y="75923"/>
                </a:lnTo>
                <a:lnTo>
                  <a:pt x="374601" y="82008"/>
                </a:lnTo>
                <a:lnTo>
                  <a:pt x="376049" y="88781"/>
                </a:lnTo>
                <a:lnTo>
                  <a:pt x="374851" y="95555"/>
                </a:lnTo>
                <a:lnTo>
                  <a:pt x="374112" y="96741"/>
                </a:lnTo>
                <a:close/>
              </a:path>
              <a:path w="415925" h="476250">
                <a:moveTo>
                  <a:pt x="324504" y="440848"/>
                </a:moveTo>
                <a:lnTo>
                  <a:pt x="207261" y="440848"/>
                </a:lnTo>
                <a:lnTo>
                  <a:pt x="253003" y="434739"/>
                </a:lnTo>
                <a:lnTo>
                  <a:pt x="294059" y="417490"/>
                </a:lnTo>
                <a:lnTo>
                  <a:pt x="328810" y="390716"/>
                </a:lnTo>
                <a:lnTo>
                  <a:pt x="355636" y="356034"/>
                </a:lnTo>
                <a:lnTo>
                  <a:pt x="372919" y="315059"/>
                </a:lnTo>
                <a:lnTo>
                  <a:pt x="379040" y="269407"/>
                </a:lnTo>
                <a:lnTo>
                  <a:pt x="372919" y="223754"/>
                </a:lnTo>
                <a:lnTo>
                  <a:pt x="355636" y="182779"/>
                </a:lnTo>
                <a:lnTo>
                  <a:pt x="328810" y="148097"/>
                </a:lnTo>
                <a:lnTo>
                  <a:pt x="294059" y="121323"/>
                </a:lnTo>
                <a:lnTo>
                  <a:pt x="253003" y="104074"/>
                </a:lnTo>
                <a:lnTo>
                  <a:pt x="207261" y="97966"/>
                </a:lnTo>
                <a:lnTo>
                  <a:pt x="373350" y="97966"/>
                </a:lnTo>
                <a:lnTo>
                  <a:pt x="371064" y="101639"/>
                </a:lnTo>
                <a:lnTo>
                  <a:pt x="352659" y="120008"/>
                </a:lnTo>
                <a:lnTo>
                  <a:pt x="382973" y="157009"/>
                </a:lnTo>
                <a:lnTo>
                  <a:pt x="403761" y="198857"/>
                </a:lnTo>
                <a:lnTo>
                  <a:pt x="414699" y="243767"/>
                </a:lnTo>
                <a:lnTo>
                  <a:pt x="415463" y="289952"/>
                </a:lnTo>
                <a:lnTo>
                  <a:pt x="405729" y="335627"/>
                </a:lnTo>
                <a:lnTo>
                  <a:pt x="385174" y="379006"/>
                </a:lnTo>
                <a:lnTo>
                  <a:pt x="355187" y="416569"/>
                </a:lnTo>
                <a:lnTo>
                  <a:pt x="324504" y="44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7280" y="3450339"/>
            <a:ext cx="10058400" cy="1082040"/>
          </a:xfrm>
          <a:custGeom>
            <a:avLst/>
            <a:gdLst/>
            <a:ahLst/>
            <a:cxnLst/>
            <a:rect l="l" t="t" r="r" b="b"/>
            <a:pathLst>
              <a:path w="10058400" h="1082039">
                <a:moveTo>
                  <a:pt x="9950196" y="0"/>
                </a:moveTo>
                <a:lnTo>
                  <a:pt x="108204" y="0"/>
                </a:lnTo>
                <a:lnTo>
                  <a:pt x="66088" y="8502"/>
                </a:lnTo>
                <a:lnTo>
                  <a:pt x="31694" y="31689"/>
                </a:lnTo>
                <a:lnTo>
                  <a:pt x="8504" y="66083"/>
                </a:lnTo>
                <a:lnTo>
                  <a:pt x="0" y="108203"/>
                </a:lnTo>
                <a:lnTo>
                  <a:pt x="0" y="973823"/>
                </a:lnTo>
                <a:lnTo>
                  <a:pt x="8504" y="1015946"/>
                </a:lnTo>
                <a:lnTo>
                  <a:pt x="31694" y="1050343"/>
                </a:lnTo>
                <a:lnTo>
                  <a:pt x="66088" y="1073535"/>
                </a:lnTo>
                <a:lnTo>
                  <a:pt x="108204" y="1082039"/>
                </a:lnTo>
                <a:lnTo>
                  <a:pt x="9950196" y="1082039"/>
                </a:lnTo>
                <a:lnTo>
                  <a:pt x="9992311" y="1073535"/>
                </a:lnTo>
                <a:lnTo>
                  <a:pt x="10026705" y="1050343"/>
                </a:lnTo>
                <a:lnTo>
                  <a:pt x="10049895" y="1015946"/>
                </a:lnTo>
                <a:lnTo>
                  <a:pt x="10058400" y="973823"/>
                </a:lnTo>
                <a:lnTo>
                  <a:pt x="10058400" y="108203"/>
                </a:lnTo>
                <a:lnTo>
                  <a:pt x="10049895" y="66083"/>
                </a:lnTo>
                <a:lnTo>
                  <a:pt x="10026705" y="31689"/>
                </a:lnTo>
                <a:lnTo>
                  <a:pt x="9992311" y="8502"/>
                </a:lnTo>
                <a:lnTo>
                  <a:pt x="9950196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8631" y="3822754"/>
            <a:ext cx="490855" cy="342900"/>
          </a:xfrm>
          <a:custGeom>
            <a:avLst/>
            <a:gdLst/>
            <a:ahLst/>
            <a:cxnLst/>
            <a:rect l="l" t="t" r="r" b="b"/>
            <a:pathLst>
              <a:path w="490855" h="342900">
                <a:moveTo>
                  <a:pt x="490795" y="342881"/>
                </a:moveTo>
                <a:lnTo>
                  <a:pt x="0" y="342881"/>
                </a:lnTo>
                <a:lnTo>
                  <a:pt x="0" y="0"/>
                </a:lnTo>
                <a:lnTo>
                  <a:pt x="490795" y="0"/>
                </a:lnTo>
                <a:lnTo>
                  <a:pt x="490795" y="36737"/>
                </a:lnTo>
                <a:lnTo>
                  <a:pt x="55214" y="36737"/>
                </a:lnTo>
                <a:lnTo>
                  <a:pt x="71551" y="52656"/>
                </a:lnTo>
                <a:lnTo>
                  <a:pt x="36809" y="52656"/>
                </a:lnTo>
                <a:lnTo>
                  <a:pt x="36809" y="289612"/>
                </a:lnTo>
                <a:lnTo>
                  <a:pt x="71165" y="289612"/>
                </a:lnTo>
                <a:lnTo>
                  <a:pt x="54600" y="306144"/>
                </a:lnTo>
                <a:lnTo>
                  <a:pt x="490795" y="306144"/>
                </a:lnTo>
                <a:lnTo>
                  <a:pt x="490795" y="342881"/>
                </a:lnTo>
                <a:close/>
              </a:path>
              <a:path w="490855" h="342900">
                <a:moveTo>
                  <a:pt x="285014" y="218587"/>
                </a:moveTo>
                <a:lnTo>
                  <a:pt x="249078" y="218587"/>
                </a:lnTo>
                <a:lnTo>
                  <a:pt x="253986" y="213688"/>
                </a:lnTo>
                <a:lnTo>
                  <a:pt x="436194" y="36737"/>
                </a:lnTo>
                <a:lnTo>
                  <a:pt x="490795" y="36737"/>
                </a:lnTo>
                <a:lnTo>
                  <a:pt x="490795" y="53269"/>
                </a:lnTo>
                <a:lnTo>
                  <a:pt x="453985" y="53269"/>
                </a:lnTo>
                <a:lnTo>
                  <a:pt x="334354" y="169604"/>
                </a:lnTo>
                <a:lnTo>
                  <a:pt x="351532" y="186748"/>
                </a:lnTo>
                <a:lnTo>
                  <a:pt x="317790" y="186748"/>
                </a:lnTo>
                <a:lnTo>
                  <a:pt x="285014" y="218587"/>
                </a:lnTo>
                <a:close/>
              </a:path>
              <a:path w="490855" h="342900">
                <a:moveTo>
                  <a:pt x="71165" y="289612"/>
                </a:moveTo>
                <a:lnTo>
                  <a:pt x="36809" y="289612"/>
                </a:lnTo>
                <a:lnTo>
                  <a:pt x="156441" y="169604"/>
                </a:lnTo>
                <a:lnTo>
                  <a:pt x="36809" y="52656"/>
                </a:lnTo>
                <a:lnTo>
                  <a:pt x="71551" y="52656"/>
                </a:lnTo>
                <a:lnTo>
                  <a:pt x="209161" y="186748"/>
                </a:lnTo>
                <a:lnTo>
                  <a:pt x="174232" y="186748"/>
                </a:lnTo>
                <a:lnTo>
                  <a:pt x="71165" y="289612"/>
                </a:lnTo>
                <a:close/>
              </a:path>
              <a:path w="490855" h="342900">
                <a:moveTo>
                  <a:pt x="490795" y="289000"/>
                </a:moveTo>
                <a:lnTo>
                  <a:pt x="453985" y="289000"/>
                </a:lnTo>
                <a:lnTo>
                  <a:pt x="453985" y="53269"/>
                </a:lnTo>
                <a:lnTo>
                  <a:pt x="490795" y="53269"/>
                </a:lnTo>
                <a:lnTo>
                  <a:pt x="490795" y="289000"/>
                </a:lnTo>
                <a:close/>
              </a:path>
              <a:path w="490855" h="342900">
                <a:moveTo>
                  <a:pt x="246011" y="241854"/>
                </a:moveTo>
                <a:lnTo>
                  <a:pt x="174232" y="186748"/>
                </a:lnTo>
                <a:lnTo>
                  <a:pt x="209161" y="186748"/>
                </a:lnTo>
                <a:lnTo>
                  <a:pt x="236808" y="213688"/>
                </a:lnTo>
                <a:lnTo>
                  <a:pt x="241716" y="218587"/>
                </a:lnTo>
                <a:lnTo>
                  <a:pt x="285014" y="218587"/>
                </a:lnTo>
                <a:lnTo>
                  <a:pt x="271777" y="231445"/>
                </a:lnTo>
                <a:lnTo>
                  <a:pt x="265940" y="235913"/>
                </a:lnTo>
                <a:lnTo>
                  <a:pt x="259584" y="239175"/>
                </a:lnTo>
                <a:lnTo>
                  <a:pt x="252884" y="241174"/>
                </a:lnTo>
                <a:lnTo>
                  <a:pt x="246011" y="241854"/>
                </a:lnTo>
                <a:close/>
              </a:path>
              <a:path w="490855" h="342900">
                <a:moveTo>
                  <a:pt x="490795" y="306144"/>
                </a:moveTo>
                <a:lnTo>
                  <a:pt x="436807" y="306144"/>
                </a:lnTo>
                <a:lnTo>
                  <a:pt x="317790" y="186748"/>
                </a:lnTo>
                <a:lnTo>
                  <a:pt x="351532" y="186748"/>
                </a:lnTo>
                <a:lnTo>
                  <a:pt x="453985" y="289000"/>
                </a:lnTo>
                <a:lnTo>
                  <a:pt x="490795" y="289000"/>
                </a:lnTo>
                <a:lnTo>
                  <a:pt x="490795" y="306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280" y="4802127"/>
            <a:ext cx="10058400" cy="1082040"/>
          </a:xfrm>
          <a:custGeom>
            <a:avLst/>
            <a:gdLst/>
            <a:ahLst/>
            <a:cxnLst/>
            <a:rect l="l" t="t" r="r" b="b"/>
            <a:pathLst>
              <a:path w="10058400" h="1082039">
                <a:moveTo>
                  <a:pt x="9950196" y="0"/>
                </a:moveTo>
                <a:lnTo>
                  <a:pt x="108204" y="0"/>
                </a:lnTo>
                <a:lnTo>
                  <a:pt x="66088" y="8502"/>
                </a:lnTo>
                <a:lnTo>
                  <a:pt x="31694" y="31689"/>
                </a:lnTo>
                <a:lnTo>
                  <a:pt x="8504" y="66083"/>
                </a:lnTo>
                <a:lnTo>
                  <a:pt x="0" y="108204"/>
                </a:lnTo>
                <a:lnTo>
                  <a:pt x="0" y="973823"/>
                </a:lnTo>
                <a:lnTo>
                  <a:pt x="8504" y="1015946"/>
                </a:lnTo>
                <a:lnTo>
                  <a:pt x="31694" y="1050343"/>
                </a:lnTo>
                <a:lnTo>
                  <a:pt x="66088" y="1073535"/>
                </a:lnTo>
                <a:lnTo>
                  <a:pt x="108204" y="1082040"/>
                </a:lnTo>
                <a:lnTo>
                  <a:pt x="9950196" y="1082040"/>
                </a:lnTo>
                <a:lnTo>
                  <a:pt x="9992311" y="1073535"/>
                </a:lnTo>
                <a:lnTo>
                  <a:pt x="10026705" y="1050343"/>
                </a:lnTo>
                <a:lnTo>
                  <a:pt x="10049895" y="1015946"/>
                </a:lnTo>
                <a:lnTo>
                  <a:pt x="10058400" y="973823"/>
                </a:lnTo>
                <a:lnTo>
                  <a:pt x="10058400" y="108204"/>
                </a:lnTo>
                <a:lnTo>
                  <a:pt x="10049895" y="66083"/>
                </a:lnTo>
                <a:lnTo>
                  <a:pt x="10026705" y="31689"/>
                </a:lnTo>
                <a:lnTo>
                  <a:pt x="9992311" y="8502"/>
                </a:lnTo>
                <a:lnTo>
                  <a:pt x="995019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4765" y="5174544"/>
            <a:ext cx="429895" cy="325120"/>
          </a:xfrm>
          <a:custGeom>
            <a:avLst/>
            <a:gdLst/>
            <a:ahLst/>
            <a:cxnLst/>
            <a:rect l="l" t="t" r="r" b="b"/>
            <a:pathLst>
              <a:path w="429894" h="325120">
                <a:moveTo>
                  <a:pt x="0" y="324513"/>
                </a:moveTo>
                <a:lnTo>
                  <a:pt x="0" y="24491"/>
                </a:lnTo>
                <a:lnTo>
                  <a:pt x="1936" y="14981"/>
                </a:lnTo>
                <a:lnTo>
                  <a:pt x="7208" y="7194"/>
                </a:lnTo>
                <a:lnTo>
                  <a:pt x="15011" y="1932"/>
                </a:lnTo>
                <a:lnTo>
                  <a:pt x="24539" y="0"/>
                </a:lnTo>
                <a:lnTo>
                  <a:pt x="144784" y="0"/>
                </a:lnTo>
                <a:lnTo>
                  <a:pt x="149079" y="1836"/>
                </a:lnTo>
                <a:lnTo>
                  <a:pt x="153373" y="4286"/>
                </a:lnTo>
                <a:lnTo>
                  <a:pt x="220857" y="48983"/>
                </a:lnTo>
                <a:lnTo>
                  <a:pt x="404906" y="48983"/>
                </a:lnTo>
                <a:lnTo>
                  <a:pt x="414434" y="50915"/>
                </a:lnTo>
                <a:lnTo>
                  <a:pt x="422237" y="56177"/>
                </a:lnTo>
                <a:lnTo>
                  <a:pt x="427509" y="63965"/>
                </a:lnTo>
                <a:lnTo>
                  <a:pt x="429445" y="73474"/>
                </a:lnTo>
                <a:lnTo>
                  <a:pt x="429445" y="104089"/>
                </a:lnTo>
                <a:lnTo>
                  <a:pt x="122085" y="104089"/>
                </a:lnTo>
                <a:lnTo>
                  <a:pt x="108387" y="106174"/>
                </a:lnTo>
                <a:lnTo>
                  <a:pt x="96241" y="112048"/>
                </a:lnTo>
                <a:lnTo>
                  <a:pt x="86282" y="121137"/>
                </a:lnTo>
                <a:lnTo>
                  <a:pt x="79140" y="132866"/>
                </a:lnTo>
                <a:lnTo>
                  <a:pt x="12365" y="295085"/>
                </a:lnTo>
                <a:lnTo>
                  <a:pt x="0" y="324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3170" y="5303125"/>
            <a:ext cx="460375" cy="214629"/>
          </a:xfrm>
          <a:custGeom>
            <a:avLst/>
            <a:gdLst/>
            <a:ahLst/>
            <a:cxnLst/>
            <a:rect l="l" t="t" r="r" b="b"/>
            <a:pathLst>
              <a:path w="460375" h="214629">
                <a:moveTo>
                  <a:pt x="374231" y="214301"/>
                </a:moveTo>
                <a:lnTo>
                  <a:pt x="0" y="214301"/>
                </a:lnTo>
                <a:lnTo>
                  <a:pt x="82821" y="13470"/>
                </a:lnTo>
                <a:lnTo>
                  <a:pt x="86502" y="5510"/>
                </a:lnTo>
                <a:lnTo>
                  <a:pt x="94478" y="0"/>
                </a:lnTo>
                <a:lnTo>
                  <a:pt x="438034" y="0"/>
                </a:lnTo>
                <a:lnTo>
                  <a:pt x="446920" y="2535"/>
                </a:lnTo>
                <a:lnTo>
                  <a:pt x="453909" y="7883"/>
                </a:lnTo>
                <a:lnTo>
                  <a:pt x="458481" y="15412"/>
                </a:lnTo>
                <a:lnTo>
                  <a:pt x="460120" y="24491"/>
                </a:lnTo>
                <a:lnTo>
                  <a:pt x="460120" y="28165"/>
                </a:lnTo>
                <a:lnTo>
                  <a:pt x="459507" y="31839"/>
                </a:lnTo>
                <a:lnTo>
                  <a:pt x="457666" y="35512"/>
                </a:lnTo>
                <a:lnTo>
                  <a:pt x="374231" y="214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97019" y="2187911"/>
            <a:ext cx="8559800" cy="37748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3500" marR="55880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NAFCC </a:t>
            </a:r>
            <a:r>
              <a:rPr sz="20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staff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will begin scheduling </a:t>
            </a:r>
            <a:r>
              <a:rPr sz="20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virtual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observations on </a:t>
            </a:r>
            <a:r>
              <a:rPr lang="en-US"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/5</a:t>
            </a:r>
            <a:r>
              <a:rPr lang="en-US"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for the 1</a:t>
            </a:r>
            <a:r>
              <a:rPr lang="en-US" sz="2000" spc="-5" baseline="30000" dirty="0">
                <a:solidFill>
                  <a:srgbClr val="FFFFFF"/>
                </a:solidFill>
                <a:latin typeface="Franklin Gothic Book"/>
                <a:cs typeface="Franklin Gothic Book"/>
              </a:rPr>
              <a:t>st</a:t>
            </a:r>
            <a:r>
              <a:rPr lang="en-US"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round of priority observations</a:t>
            </a:r>
            <a:endParaRPr lang="en-US" sz="2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</a:pPr>
            <a:r>
              <a:rPr lang="en-US" sz="24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Onsite: </a:t>
            </a:r>
            <a:r>
              <a:rPr sz="24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You </a:t>
            </a:r>
            <a:r>
              <a:rPr sz="2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will </a:t>
            </a:r>
            <a:r>
              <a:rPr sz="24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receive </a:t>
            </a:r>
            <a:r>
              <a:rPr sz="2400" dirty="0">
                <a:solidFill>
                  <a:srgbClr val="FFFFFF"/>
                </a:solidFill>
                <a:latin typeface="Franklin Gothic Book"/>
                <a:cs typeface="Franklin Gothic Book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email </a:t>
            </a:r>
            <a:r>
              <a:rPr sz="2400" dirty="0">
                <a:solidFill>
                  <a:srgbClr val="FFFFFF"/>
                </a:solidFill>
                <a:latin typeface="Franklin Gothic Book"/>
                <a:cs typeface="Franklin Gothic Book"/>
              </a:rPr>
              <a:t>with </a:t>
            </a:r>
            <a:r>
              <a:rPr lang="en-US" sz="24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your provider’s information, required fillable documents and instructions for submission. </a:t>
            </a:r>
            <a:endParaRPr sz="24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Franklin Gothic Book"/>
              <a:cs typeface="Franklin Gothic Book"/>
            </a:endParaRPr>
          </a:p>
          <a:p>
            <a:pPr marL="63500" marR="24130" algn="just">
              <a:lnSpc>
                <a:spcPct val="85000"/>
              </a:lnSpc>
            </a:pPr>
            <a:r>
              <a:rPr lang="en-US" sz="2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Virtual: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Upon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confirmation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your </a:t>
            </a:r>
            <a:r>
              <a:rPr sz="20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availability,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you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will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forwarded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fillable digital 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observer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workbook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companion </a:t>
            </a:r>
            <a:r>
              <a:rPr sz="20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forms, provider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information,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 access 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information </a:t>
            </a:r>
            <a:r>
              <a:rPr sz="20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for </a:t>
            </a:r>
            <a:r>
              <a:rPr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Zoom</a:t>
            </a:r>
            <a:r>
              <a:rPr sz="20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room.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35227"/>
            <a:ext cx="9580245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40" dirty="0">
                <a:solidFill>
                  <a:srgbClr val="404040"/>
                </a:solidFill>
                <a:latin typeface="Bookman Old Style"/>
                <a:cs typeface="Bookman Old Style"/>
              </a:rPr>
              <a:t>Thank </a:t>
            </a:r>
            <a:r>
              <a:rPr sz="4700" b="0" spc="-30" dirty="0">
                <a:solidFill>
                  <a:srgbClr val="404040"/>
                </a:solidFill>
                <a:latin typeface="Bookman Old Style"/>
                <a:cs typeface="Bookman Old Style"/>
              </a:rPr>
              <a:t>You </a:t>
            </a:r>
            <a:r>
              <a:rPr sz="4700" b="0" spc="-35" dirty="0">
                <a:solidFill>
                  <a:srgbClr val="404040"/>
                </a:solidFill>
                <a:latin typeface="Bookman Old Style"/>
                <a:cs typeface="Bookman Old Style"/>
              </a:rPr>
              <a:t>for Your</a:t>
            </a:r>
            <a:r>
              <a:rPr sz="4700" b="0" spc="-4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47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Commitment</a:t>
            </a:r>
            <a:endParaRPr sz="47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91" y="189585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0338" y="2579006"/>
            <a:ext cx="2590165" cy="2850515"/>
          </a:xfrm>
          <a:custGeom>
            <a:avLst/>
            <a:gdLst/>
            <a:ahLst/>
            <a:cxnLst/>
            <a:rect l="l" t="t" r="r" b="b"/>
            <a:pathLst>
              <a:path w="2590165" h="2850515">
                <a:moveTo>
                  <a:pt x="1683202" y="323885"/>
                </a:moveTo>
                <a:lnTo>
                  <a:pt x="906339" y="323885"/>
                </a:lnTo>
                <a:lnTo>
                  <a:pt x="1294770" y="0"/>
                </a:lnTo>
                <a:lnTo>
                  <a:pt x="1683202" y="323885"/>
                </a:lnTo>
                <a:close/>
              </a:path>
              <a:path w="2590165" h="2850515">
                <a:moveTo>
                  <a:pt x="2589541" y="2850190"/>
                </a:moveTo>
                <a:lnTo>
                  <a:pt x="0" y="2850190"/>
                </a:lnTo>
                <a:lnTo>
                  <a:pt x="0" y="1039671"/>
                </a:lnTo>
                <a:lnTo>
                  <a:pt x="453169" y="608904"/>
                </a:lnTo>
                <a:lnTo>
                  <a:pt x="453169" y="323885"/>
                </a:lnTo>
                <a:lnTo>
                  <a:pt x="2136371" y="323885"/>
                </a:lnTo>
                <a:lnTo>
                  <a:pt x="2136371" y="518216"/>
                </a:lnTo>
                <a:lnTo>
                  <a:pt x="647385" y="518216"/>
                </a:lnTo>
                <a:lnTo>
                  <a:pt x="647385" y="1344123"/>
                </a:lnTo>
                <a:lnTo>
                  <a:pt x="194215" y="1344123"/>
                </a:lnTo>
                <a:lnTo>
                  <a:pt x="194215" y="2574887"/>
                </a:lnTo>
                <a:lnTo>
                  <a:pt x="383480" y="2574887"/>
                </a:lnTo>
                <a:lnTo>
                  <a:pt x="297797" y="2655858"/>
                </a:lnTo>
                <a:lnTo>
                  <a:pt x="2589541" y="2655858"/>
                </a:lnTo>
                <a:lnTo>
                  <a:pt x="2589541" y="2850190"/>
                </a:lnTo>
                <a:close/>
              </a:path>
              <a:path w="2590165" h="2850515">
                <a:moveTo>
                  <a:pt x="1839937" y="1875295"/>
                </a:moveTo>
                <a:lnTo>
                  <a:pt x="1650832" y="1875295"/>
                </a:lnTo>
                <a:lnTo>
                  <a:pt x="1942156" y="1596754"/>
                </a:lnTo>
                <a:lnTo>
                  <a:pt x="1942156" y="518216"/>
                </a:lnTo>
                <a:lnTo>
                  <a:pt x="2136371" y="518216"/>
                </a:lnTo>
                <a:lnTo>
                  <a:pt x="2136371" y="605665"/>
                </a:lnTo>
                <a:lnTo>
                  <a:pt x="2589541" y="1039671"/>
                </a:lnTo>
                <a:lnTo>
                  <a:pt x="2589541" y="1347362"/>
                </a:lnTo>
                <a:lnTo>
                  <a:pt x="2395326" y="1347362"/>
                </a:lnTo>
                <a:lnTo>
                  <a:pt x="1839937" y="1875295"/>
                </a:lnTo>
                <a:close/>
              </a:path>
              <a:path w="2590165" h="2850515">
                <a:moveTo>
                  <a:pt x="383480" y="2574887"/>
                </a:moveTo>
                <a:lnTo>
                  <a:pt x="194215" y="2574887"/>
                </a:lnTo>
                <a:lnTo>
                  <a:pt x="841601" y="1959505"/>
                </a:lnTo>
                <a:lnTo>
                  <a:pt x="194215" y="1344123"/>
                </a:lnTo>
                <a:lnTo>
                  <a:pt x="647385" y="1344123"/>
                </a:lnTo>
                <a:lnTo>
                  <a:pt x="647385" y="1596754"/>
                </a:lnTo>
                <a:lnTo>
                  <a:pt x="938708" y="1875295"/>
                </a:lnTo>
                <a:lnTo>
                  <a:pt x="1839937" y="1875295"/>
                </a:lnTo>
                <a:lnTo>
                  <a:pt x="1829988" y="1884752"/>
                </a:lnTo>
                <a:lnTo>
                  <a:pt x="1273900" y="1884752"/>
                </a:lnTo>
                <a:lnTo>
                  <a:pt x="1229100" y="1889157"/>
                </a:lnTo>
                <a:lnTo>
                  <a:pt x="1184835" y="1897967"/>
                </a:lnTo>
                <a:lnTo>
                  <a:pt x="1141462" y="1911181"/>
                </a:lnTo>
                <a:lnTo>
                  <a:pt x="1099338" y="1928801"/>
                </a:lnTo>
                <a:lnTo>
                  <a:pt x="1058819" y="1950825"/>
                </a:lnTo>
                <a:lnTo>
                  <a:pt x="1020263" y="1977254"/>
                </a:lnTo>
                <a:lnTo>
                  <a:pt x="984025" y="2008088"/>
                </a:lnTo>
                <a:lnTo>
                  <a:pt x="938708" y="2050193"/>
                </a:lnTo>
                <a:lnTo>
                  <a:pt x="383480" y="2574887"/>
                </a:lnTo>
                <a:close/>
              </a:path>
              <a:path w="2590165" h="2850515">
                <a:moveTo>
                  <a:pt x="2589541" y="2578126"/>
                </a:moveTo>
                <a:lnTo>
                  <a:pt x="2395326" y="2578126"/>
                </a:lnTo>
                <a:lnTo>
                  <a:pt x="2395326" y="1347362"/>
                </a:lnTo>
                <a:lnTo>
                  <a:pt x="2589541" y="1347362"/>
                </a:lnTo>
                <a:lnTo>
                  <a:pt x="2589541" y="2578126"/>
                </a:lnTo>
                <a:close/>
              </a:path>
              <a:path w="2590165" h="2850515">
                <a:moveTo>
                  <a:pt x="1650832" y="1875295"/>
                </a:moveTo>
                <a:lnTo>
                  <a:pt x="938708" y="1875295"/>
                </a:lnTo>
                <a:lnTo>
                  <a:pt x="979067" y="1846829"/>
                </a:lnTo>
                <a:lnTo>
                  <a:pt x="1021086" y="1822158"/>
                </a:lnTo>
                <a:lnTo>
                  <a:pt x="1064527" y="1801282"/>
                </a:lnTo>
                <a:lnTo>
                  <a:pt x="1109153" y="1784202"/>
                </a:lnTo>
                <a:lnTo>
                  <a:pt x="1154727" y="1770918"/>
                </a:lnTo>
                <a:lnTo>
                  <a:pt x="1201013" y="1761429"/>
                </a:lnTo>
                <a:lnTo>
                  <a:pt x="1247773" y="1755736"/>
                </a:lnTo>
                <a:lnTo>
                  <a:pt x="1294770" y="1753838"/>
                </a:lnTo>
                <a:lnTo>
                  <a:pt x="1341767" y="1755736"/>
                </a:lnTo>
                <a:lnTo>
                  <a:pt x="1388527" y="1761429"/>
                </a:lnTo>
                <a:lnTo>
                  <a:pt x="1434813" y="1770918"/>
                </a:lnTo>
                <a:lnTo>
                  <a:pt x="1480388" y="1784202"/>
                </a:lnTo>
                <a:lnTo>
                  <a:pt x="1525014" y="1801282"/>
                </a:lnTo>
                <a:lnTo>
                  <a:pt x="1568455" y="1822158"/>
                </a:lnTo>
                <a:lnTo>
                  <a:pt x="1610474" y="1846829"/>
                </a:lnTo>
                <a:lnTo>
                  <a:pt x="1650832" y="1875295"/>
                </a:lnTo>
                <a:close/>
              </a:path>
              <a:path w="2590165" h="2850515">
                <a:moveTo>
                  <a:pt x="2589541" y="2655858"/>
                </a:moveTo>
                <a:lnTo>
                  <a:pt x="2291744" y="2655858"/>
                </a:lnTo>
                <a:lnTo>
                  <a:pt x="1654069" y="2050193"/>
                </a:lnTo>
                <a:lnTo>
                  <a:pt x="1608752" y="2008088"/>
                </a:lnTo>
                <a:lnTo>
                  <a:pt x="1572515" y="1977254"/>
                </a:lnTo>
                <a:lnTo>
                  <a:pt x="1533959" y="1950825"/>
                </a:lnTo>
                <a:lnTo>
                  <a:pt x="1493440" y="1928801"/>
                </a:lnTo>
                <a:lnTo>
                  <a:pt x="1451316" y="1911181"/>
                </a:lnTo>
                <a:lnTo>
                  <a:pt x="1407943" y="1897967"/>
                </a:lnTo>
                <a:lnTo>
                  <a:pt x="1363678" y="1889157"/>
                </a:lnTo>
                <a:lnTo>
                  <a:pt x="1318878" y="1884752"/>
                </a:lnTo>
                <a:lnTo>
                  <a:pt x="1829988" y="1884752"/>
                </a:lnTo>
                <a:lnTo>
                  <a:pt x="1747940" y="1962744"/>
                </a:lnTo>
                <a:lnTo>
                  <a:pt x="2395326" y="2578126"/>
                </a:lnTo>
                <a:lnTo>
                  <a:pt x="2589541" y="2578126"/>
                </a:lnTo>
                <a:lnTo>
                  <a:pt x="2589541" y="265585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8279" y="3926369"/>
            <a:ext cx="647700" cy="1231265"/>
          </a:xfrm>
          <a:custGeom>
            <a:avLst/>
            <a:gdLst/>
            <a:ahLst/>
            <a:cxnLst/>
            <a:rect l="l" t="t" r="r" b="b"/>
            <a:pathLst>
              <a:path w="647700" h="1231264">
                <a:moveTo>
                  <a:pt x="647385" y="1230763"/>
                </a:moveTo>
                <a:lnTo>
                  <a:pt x="0" y="615381"/>
                </a:lnTo>
                <a:lnTo>
                  <a:pt x="647385" y="0"/>
                </a:lnTo>
                <a:lnTo>
                  <a:pt x="647385" y="1230763"/>
                </a:lnTo>
                <a:close/>
              </a:path>
            </a:pathLst>
          </a:custGeom>
          <a:ln w="32373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8136" y="4463759"/>
            <a:ext cx="1994535" cy="771525"/>
          </a:xfrm>
          <a:custGeom>
            <a:avLst/>
            <a:gdLst/>
            <a:ahLst/>
            <a:cxnLst/>
            <a:rect l="l" t="t" r="r" b="b"/>
            <a:pathLst>
              <a:path w="1994534" h="771525">
                <a:moveTo>
                  <a:pt x="0" y="771105"/>
                </a:moveTo>
                <a:lnTo>
                  <a:pt x="640911" y="165440"/>
                </a:lnTo>
                <a:lnTo>
                  <a:pt x="686228" y="123335"/>
                </a:lnTo>
                <a:lnTo>
                  <a:pt x="722465" y="92501"/>
                </a:lnTo>
                <a:lnTo>
                  <a:pt x="761022" y="66072"/>
                </a:lnTo>
                <a:lnTo>
                  <a:pt x="801540" y="44048"/>
                </a:lnTo>
                <a:lnTo>
                  <a:pt x="843665" y="26429"/>
                </a:lnTo>
                <a:lnTo>
                  <a:pt x="887037" y="13214"/>
                </a:lnTo>
                <a:lnTo>
                  <a:pt x="931302" y="4404"/>
                </a:lnTo>
                <a:lnTo>
                  <a:pt x="976102" y="0"/>
                </a:lnTo>
                <a:lnTo>
                  <a:pt x="1021081" y="0"/>
                </a:lnTo>
                <a:lnTo>
                  <a:pt x="1065881" y="4404"/>
                </a:lnTo>
                <a:lnTo>
                  <a:pt x="1110146" y="13214"/>
                </a:lnTo>
                <a:lnTo>
                  <a:pt x="1153519" y="26429"/>
                </a:lnTo>
                <a:lnTo>
                  <a:pt x="1195643" y="44048"/>
                </a:lnTo>
                <a:lnTo>
                  <a:pt x="1236161" y="66072"/>
                </a:lnTo>
                <a:lnTo>
                  <a:pt x="1274718" y="92501"/>
                </a:lnTo>
                <a:lnTo>
                  <a:pt x="1310955" y="123335"/>
                </a:lnTo>
                <a:lnTo>
                  <a:pt x="1356272" y="165440"/>
                </a:lnTo>
                <a:lnTo>
                  <a:pt x="1993947" y="771105"/>
                </a:lnTo>
                <a:lnTo>
                  <a:pt x="0" y="771105"/>
                </a:lnTo>
                <a:close/>
              </a:path>
            </a:pathLst>
          </a:custGeom>
          <a:ln w="3238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4554" y="3923130"/>
            <a:ext cx="647700" cy="1231265"/>
          </a:xfrm>
          <a:custGeom>
            <a:avLst/>
            <a:gdLst/>
            <a:ahLst/>
            <a:cxnLst/>
            <a:rect l="l" t="t" r="r" b="b"/>
            <a:pathLst>
              <a:path w="647700" h="1231264">
                <a:moveTo>
                  <a:pt x="0" y="0"/>
                </a:moveTo>
                <a:lnTo>
                  <a:pt x="647385" y="615381"/>
                </a:lnTo>
                <a:lnTo>
                  <a:pt x="0" y="1230763"/>
                </a:lnTo>
                <a:lnTo>
                  <a:pt x="0" y="0"/>
                </a:lnTo>
                <a:close/>
              </a:path>
            </a:pathLst>
          </a:custGeom>
          <a:ln w="32373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7724" y="3097223"/>
            <a:ext cx="1294765" cy="1357630"/>
          </a:xfrm>
          <a:custGeom>
            <a:avLst/>
            <a:gdLst/>
            <a:ahLst/>
            <a:cxnLst/>
            <a:rect l="l" t="t" r="r" b="b"/>
            <a:pathLst>
              <a:path w="1294765" h="1357629">
                <a:moveTo>
                  <a:pt x="0" y="0"/>
                </a:moveTo>
                <a:lnTo>
                  <a:pt x="1294770" y="0"/>
                </a:lnTo>
                <a:lnTo>
                  <a:pt x="1294770" y="1078537"/>
                </a:lnTo>
                <a:lnTo>
                  <a:pt x="1003447" y="1357079"/>
                </a:lnTo>
                <a:lnTo>
                  <a:pt x="963088" y="1328612"/>
                </a:lnTo>
                <a:lnTo>
                  <a:pt x="921070" y="1303941"/>
                </a:lnTo>
                <a:lnTo>
                  <a:pt x="877629" y="1283066"/>
                </a:lnTo>
                <a:lnTo>
                  <a:pt x="833002" y="1265986"/>
                </a:lnTo>
                <a:lnTo>
                  <a:pt x="787428" y="1252702"/>
                </a:lnTo>
                <a:lnTo>
                  <a:pt x="741142" y="1243213"/>
                </a:lnTo>
                <a:lnTo>
                  <a:pt x="694382" y="1237519"/>
                </a:lnTo>
                <a:lnTo>
                  <a:pt x="647385" y="1235622"/>
                </a:lnTo>
                <a:lnTo>
                  <a:pt x="600388" y="1237519"/>
                </a:lnTo>
                <a:lnTo>
                  <a:pt x="553628" y="1243213"/>
                </a:lnTo>
                <a:lnTo>
                  <a:pt x="507342" y="1252702"/>
                </a:lnTo>
                <a:lnTo>
                  <a:pt x="461767" y="1265986"/>
                </a:lnTo>
                <a:lnTo>
                  <a:pt x="417141" y="1283066"/>
                </a:lnTo>
                <a:lnTo>
                  <a:pt x="373700" y="1303941"/>
                </a:lnTo>
                <a:lnTo>
                  <a:pt x="331682" y="1328612"/>
                </a:lnTo>
                <a:lnTo>
                  <a:pt x="291323" y="1357079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ln w="3237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338" y="2579006"/>
            <a:ext cx="2590165" cy="2850515"/>
          </a:xfrm>
          <a:custGeom>
            <a:avLst/>
            <a:gdLst/>
            <a:ahLst/>
            <a:cxnLst/>
            <a:rect l="l" t="t" r="r" b="b"/>
            <a:pathLst>
              <a:path w="2590165" h="2850515">
                <a:moveTo>
                  <a:pt x="2136371" y="605665"/>
                </a:moveTo>
                <a:lnTo>
                  <a:pt x="2136371" y="323885"/>
                </a:lnTo>
                <a:lnTo>
                  <a:pt x="1683202" y="323885"/>
                </a:lnTo>
                <a:lnTo>
                  <a:pt x="1294770" y="0"/>
                </a:lnTo>
                <a:lnTo>
                  <a:pt x="906339" y="323885"/>
                </a:lnTo>
                <a:lnTo>
                  <a:pt x="453169" y="323885"/>
                </a:lnTo>
                <a:lnTo>
                  <a:pt x="453169" y="608904"/>
                </a:lnTo>
                <a:lnTo>
                  <a:pt x="0" y="1039671"/>
                </a:lnTo>
                <a:lnTo>
                  <a:pt x="0" y="2850190"/>
                </a:lnTo>
                <a:lnTo>
                  <a:pt x="2589541" y="2850190"/>
                </a:lnTo>
                <a:lnTo>
                  <a:pt x="2589541" y="1039671"/>
                </a:lnTo>
                <a:lnTo>
                  <a:pt x="2136371" y="605665"/>
                </a:lnTo>
                <a:close/>
              </a:path>
            </a:pathLst>
          </a:custGeom>
          <a:ln w="3237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7545" y="3285076"/>
            <a:ext cx="842010" cy="848994"/>
          </a:xfrm>
          <a:custGeom>
            <a:avLst/>
            <a:gdLst/>
            <a:ahLst/>
            <a:cxnLst/>
            <a:rect l="l" t="t" r="r" b="b"/>
            <a:pathLst>
              <a:path w="842009" h="848995">
                <a:moveTo>
                  <a:pt x="417563" y="848579"/>
                </a:moveTo>
                <a:lnTo>
                  <a:pt x="368369" y="845109"/>
                </a:lnTo>
                <a:lnTo>
                  <a:pt x="320880" y="836284"/>
                </a:lnTo>
                <a:lnTo>
                  <a:pt x="275416" y="822404"/>
                </a:lnTo>
                <a:lnTo>
                  <a:pt x="232294" y="803764"/>
                </a:lnTo>
                <a:lnTo>
                  <a:pt x="191833" y="780662"/>
                </a:lnTo>
                <a:lnTo>
                  <a:pt x="154353" y="753396"/>
                </a:lnTo>
                <a:lnTo>
                  <a:pt x="120170" y="722264"/>
                </a:lnTo>
                <a:lnTo>
                  <a:pt x="89605" y="687562"/>
                </a:lnTo>
                <a:lnTo>
                  <a:pt x="62974" y="649588"/>
                </a:lnTo>
                <a:lnTo>
                  <a:pt x="40598" y="608639"/>
                </a:lnTo>
                <a:lnTo>
                  <a:pt x="22794" y="565014"/>
                </a:lnTo>
                <a:lnTo>
                  <a:pt x="9880" y="519009"/>
                </a:lnTo>
                <a:lnTo>
                  <a:pt x="2176" y="470922"/>
                </a:lnTo>
                <a:lnTo>
                  <a:pt x="0" y="421050"/>
                </a:lnTo>
                <a:lnTo>
                  <a:pt x="2821" y="371825"/>
                </a:lnTo>
                <a:lnTo>
                  <a:pt x="11079" y="324300"/>
                </a:lnTo>
                <a:lnTo>
                  <a:pt x="24460" y="278786"/>
                </a:lnTo>
                <a:lnTo>
                  <a:pt x="42655" y="235595"/>
                </a:lnTo>
                <a:lnTo>
                  <a:pt x="65351" y="195039"/>
                </a:lnTo>
                <a:lnTo>
                  <a:pt x="92238" y="157428"/>
                </a:lnTo>
                <a:lnTo>
                  <a:pt x="123003" y="123076"/>
                </a:lnTo>
                <a:lnTo>
                  <a:pt x="157335" y="92293"/>
                </a:lnTo>
                <a:lnTo>
                  <a:pt x="194923" y="65390"/>
                </a:lnTo>
                <a:lnTo>
                  <a:pt x="235455" y="42681"/>
                </a:lnTo>
                <a:lnTo>
                  <a:pt x="278621" y="24475"/>
                </a:lnTo>
                <a:lnTo>
                  <a:pt x="324107" y="11085"/>
                </a:lnTo>
                <a:lnTo>
                  <a:pt x="371604" y="2823"/>
                </a:lnTo>
                <a:lnTo>
                  <a:pt x="420800" y="0"/>
                </a:lnTo>
                <a:lnTo>
                  <a:pt x="469996" y="2823"/>
                </a:lnTo>
                <a:lnTo>
                  <a:pt x="517493" y="11085"/>
                </a:lnTo>
                <a:lnTo>
                  <a:pt x="562979" y="24475"/>
                </a:lnTo>
                <a:lnTo>
                  <a:pt x="606145" y="42681"/>
                </a:lnTo>
                <a:lnTo>
                  <a:pt x="646677" y="65390"/>
                </a:lnTo>
                <a:lnTo>
                  <a:pt x="684265" y="92293"/>
                </a:lnTo>
                <a:lnTo>
                  <a:pt x="704148" y="110120"/>
                </a:lnTo>
                <a:lnTo>
                  <a:pt x="420800" y="110120"/>
                </a:lnTo>
                <a:lnTo>
                  <a:pt x="374819" y="113569"/>
                </a:lnTo>
                <a:lnTo>
                  <a:pt x="330794" y="123572"/>
                </a:lnTo>
                <a:lnTo>
                  <a:pt x="289234" y="139621"/>
                </a:lnTo>
                <a:lnTo>
                  <a:pt x="250651" y="161202"/>
                </a:lnTo>
                <a:lnTo>
                  <a:pt x="215556" y="187807"/>
                </a:lnTo>
                <a:lnTo>
                  <a:pt x="184458" y="218923"/>
                </a:lnTo>
                <a:lnTo>
                  <a:pt x="157870" y="254039"/>
                </a:lnTo>
                <a:lnTo>
                  <a:pt x="136301" y="292645"/>
                </a:lnTo>
                <a:lnTo>
                  <a:pt x="120262" y="334229"/>
                </a:lnTo>
                <a:lnTo>
                  <a:pt x="110264" y="378281"/>
                </a:lnTo>
                <a:lnTo>
                  <a:pt x="106818" y="424289"/>
                </a:lnTo>
                <a:lnTo>
                  <a:pt x="109459" y="470297"/>
                </a:lnTo>
                <a:lnTo>
                  <a:pt x="118798" y="514349"/>
                </a:lnTo>
                <a:lnTo>
                  <a:pt x="134309" y="555934"/>
                </a:lnTo>
                <a:lnTo>
                  <a:pt x="155467" y="594539"/>
                </a:lnTo>
                <a:lnTo>
                  <a:pt x="181747" y="629656"/>
                </a:lnTo>
                <a:lnTo>
                  <a:pt x="212623" y="660772"/>
                </a:lnTo>
                <a:lnTo>
                  <a:pt x="247570" y="687376"/>
                </a:lnTo>
                <a:lnTo>
                  <a:pt x="286063" y="708958"/>
                </a:lnTo>
                <a:lnTo>
                  <a:pt x="327576" y="725006"/>
                </a:lnTo>
                <a:lnTo>
                  <a:pt x="371585" y="735010"/>
                </a:lnTo>
                <a:lnTo>
                  <a:pt x="417563" y="738458"/>
                </a:lnTo>
                <a:lnTo>
                  <a:pt x="655062" y="738458"/>
                </a:lnTo>
                <a:lnTo>
                  <a:pt x="656185" y="742557"/>
                </a:lnTo>
                <a:lnTo>
                  <a:pt x="644249" y="781929"/>
                </a:lnTo>
                <a:lnTo>
                  <a:pt x="578246" y="818518"/>
                </a:lnTo>
                <a:lnTo>
                  <a:pt x="526405" y="834814"/>
                </a:lnTo>
                <a:lnTo>
                  <a:pt x="472743" y="845036"/>
                </a:lnTo>
                <a:lnTo>
                  <a:pt x="417563" y="848579"/>
                </a:lnTo>
                <a:close/>
              </a:path>
              <a:path w="842009" h="848995">
                <a:moveTo>
                  <a:pt x="840966" y="527932"/>
                </a:moveTo>
                <a:lnTo>
                  <a:pt x="734782" y="527932"/>
                </a:lnTo>
                <a:lnTo>
                  <a:pt x="734782" y="424289"/>
                </a:lnTo>
                <a:lnTo>
                  <a:pt x="731336" y="377551"/>
                </a:lnTo>
                <a:lnTo>
                  <a:pt x="721338" y="333046"/>
                </a:lnTo>
                <a:lnTo>
                  <a:pt x="705299" y="291243"/>
                </a:lnTo>
                <a:lnTo>
                  <a:pt x="683730" y="252608"/>
                </a:lnTo>
                <a:lnTo>
                  <a:pt x="657142" y="217609"/>
                </a:lnTo>
                <a:lnTo>
                  <a:pt x="626045" y="186712"/>
                </a:lnTo>
                <a:lnTo>
                  <a:pt x="590949" y="160385"/>
                </a:lnTo>
                <a:lnTo>
                  <a:pt x="552366" y="139095"/>
                </a:lnTo>
                <a:lnTo>
                  <a:pt x="510807" y="123309"/>
                </a:lnTo>
                <a:lnTo>
                  <a:pt x="466781" y="113496"/>
                </a:lnTo>
                <a:lnTo>
                  <a:pt x="420800" y="110120"/>
                </a:lnTo>
                <a:lnTo>
                  <a:pt x="704148" y="110120"/>
                </a:lnTo>
                <a:lnTo>
                  <a:pt x="749362" y="157428"/>
                </a:lnTo>
                <a:lnTo>
                  <a:pt x="776249" y="195039"/>
                </a:lnTo>
                <a:lnTo>
                  <a:pt x="798945" y="235595"/>
                </a:lnTo>
                <a:lnTo>
                  <a:pt x="817140" y="278786"/>
                </a:lnTo>
                <a:lnTo>
                  <a:pt x="830521" y="324300"/>
                </a:lnTo>
                <a:lnTo>
                  <a:pt x="838779" y="371825"/>
                </a:lnTo>
                <a:lnTo>
                  <a:pt x="841601" y="421050"/>
                </a:lnTo>
                <a:lnTo>
                  <a:pt x="841601" y="524694"/>
                </a:lnTo>
                <a:lnTo>
                  <a:pt x="840966" y="527932"/>
                </a:lnTo>
                <a:close/>
              </a:path>
              <a:path w="842009" h="848995">
                <a:moveTo>
                  <a:pt x="404136" y="628577"/>
                </a:moveTo>
                <a:lnTo>
                  <a:pt x="356271" y="619460"/>
                </a:lnTo>
                <a:lnTo>
                  <a:pt x="310745" y="599187"/>
                </a:lnTo>
                <a:lnTo>
                  <a:pt x="271452" y="568763"/>
                </a:lnTo>
                <a:lnTo>
                  <a:pt x="241330" y="530691"/>
                </a:lnTo>
                <a:lnTo>
                  <a:pt x="220920" y="487042"/>
                </a:lnTo>
                <a:lnTo>
                  <a:pt x="210759" y="439884"/>
                </a:lnTo>
                <a:lnTo>
                  <a:pt x="211389" y="391286"/>
                </a:lnTo>
                <a:lnTo>
                  <a:pt x="223347" y="343318"/>
                </a:lnTo>
                <a:lnTo>
                  <a:pt x="246246" y="299758"/>
                </a:lnTo>
                <a:lnTo>
                  <a:pt x="278135" y="263666"/>
                </a:lnTo>
                <a:lnTo>
                  <a:pt x="317218" y="236031"/>
                </a:lnTo>
                <a:lnTo>
                  <a:pt x="361696" y="217842"/>
                </a:lnTo>
                <a:lnTo>
                  <a:pt x="409771" y="210090"/>
                </a:lnTo>
                <a:lnTo>
                  <a:pt x="459643" y="213764"/>
                </a:lnTo>
                <a:lnTo>
                  <a:pt x="507193" y="228908"/>
                </a:lnTo>
                <a:lnTo>
                  <a:pt x="548719" y="253950"/>
                </a:lnTo>
                <a:lnTo>
                  <a:pt x="583051" y="287448"/>
                </a:lnTo>
                <a:lnTo>
                  <a:pt x="608483" y="327124"/>
                </a:lnTo>
                <a:lnTo>
                  <a:pt x="417563" y="327124"/>
                </a:lnTo>
                <a:lnTo>
                  <a:pt x="378164" y="335120"/>
                </a:lnTo>
                <a:lnTo>
                  <a:pt x="345137" y="357083"/>
                </a:lnTo>
                <a:lnTo>
                  <a:pt x="322428" y="389978"/>
                </a:lnTo>
                <a:lnTo>
                  <a:pt x="313981" y="430767"/>
                </a:lnTo>
                <a:lnTo>
                  <a:pt x="321973" y="470190"/>
                </a:lnTo>
                <a:lnTo>
                  <a:pt x="343923" y="503236"/>
                </a:lnTo>
                <a:lnTo>
                  <a:pt x="376798" y="525959"/>
                </a:lnTo>
                <a:lnTo>
                  <a:pt x="417563" y="534410"/>
                </a:lnTo>
                <a:lnTo>
                  <a:pt x="839697" y="534410"/>
                </a:lnTo>
                <a:lnTo>
                  <a:pt x="835255" y="557082"/>
                </a:lnTo>
                <a:lnTo>
                  <a:pt x="579409" y="557082"/>
                </a:lnTo>
                <a:lnTo>
                  <a:pt x="541975" y="590790"/>
                </a:lnTo>
                <a:lnTo>
                  <a:pt x="498966" y="614062"/>
                </a:lnTo>
                <a:lnTo>
                  <a:pt x="452360" y="626717"/>
                </a:lnTo>
                <a:lnTo>
                  <a:pt x="404136" y="628577"/>
                </a:lnTo>
                <a:close/>
              </a:path>
              <a:path w="842009" h="848995">
                <a:moveTo>
                  <a:pt x="839697" y="534410"/>
                </a:moveTo>
                <a:lnTo>
                  <a:pt x="417563" y="534410"/>
                </a:lnTo>
                <a:lnTo>
                  <a:pt x="458328" y="526414"/>
                </a:lnTo>
                <a:lnTo>
                  <a:pt x="491203" y="504451"/>
                </a:lnTo>
                <a:lnTo>
                  <a:pt x="513154" y="471556"/>
                </a:lnTo>
                <a:lnTo>
                  <a:pt x="521145" y="430767"/>
                </a:lnTo>
                <a:lnTo>
                  <a:pt x="513154" y="389978"/>
                </a:lnTo>
                <a:lnTo>
                  <a:pt x="491203" y="357083"/>
                </a:lnTo>
                <a:lnTo>
                  <a:pt x="458328" y="335120"/>
                </a:lnTo>
                <a:lnTo>
                  <a:pt x="417563" y="327124"/>
                </a:lnTo>
                <a:lnTo>
                  <a:pt x="608483" y="327124"/>
                </a:lnTo>
                <a:lnTo>
                  <a:pt x="609021" y="327963"/>
                </a:lnTo>
                <a:lnTo>
                  <a:pt x="625461" y="374057"/>
                </a:lnTo>
                <a:lnTo>
                  <a:pt x="631200" y="424289"/>
                </a:lnTo>
                <a:lnTo>
                  <a:pt x="639191" y="465078"/>
                </a:lnTo>
                <a:lnTo>
                  <a:pt x="661142" y="497973"/>
                </a:lnTo>
                <a:lnTo>
                  <a:pt x="694017" y="519937"/>
                </a:lnTo>
                <a:lnTo>
                  <a:pt x="734782" y="527932"/>
                </a:lnTo>
                <a:lnTo>
                  <a:pt x="840966" y="527932"/>
                </a:lnTo>
                <a:lnTo>
                  <a:pt x="839697" y="534410"/>
                </a:lnTo>
                <a:close/>
              </a:path>
              <a:path w="842009" h="848995">
                <a:moveTo>
                  <a:pt x="738019" y="628337"/>
                </a:moveTo>
                <a:lnTo>
                  <a:pt x="692752" y="623580"/>
                </a:lnTo>
                <a:lnTo>
                  <a:pt x="650217" y="609713"/>
                </a:lnTo>
                <a:lnTo>
                  <a:pt x="611930" y="587345"/>
                </a:lnTo>
                <a:lnTo>
                  <a:pt x="579409" y="557082"/>
                </a:lnTo>
                <a:lnTo>
                  <a:pt x="835255" y="557082"/>
                </a:lnTo>
                <a:lnTo>
                  <a:pt x="833609" y="565483"/>
                </a:lnTo>
                <a:lnTo>
                  <a:pt x="811659" y="598377"/>
                </a:lnTo>
                <a:lnTo>
                  <a:pt x="778784" y="620341"/>
                </a:lnTo>
                <a:lnTo>
                  <a:pt x="738019" y="628337"/>
                </a:lnTo>
                <a:close/>
              </a:path>
              <a:path w="842009" h="848995">
                <a:moveTo>
                  <a:pt x="655062" y="738458"/>
                </a:moveTo>
                <a:lnTo>
                  <a:pt x="417563" y="738458"/>
                </a:lnTo>
                <a:lnTo>
                  <a:pt x="458733" y="736029"/>
                </a:lnTo>
                <a:lnTo>
                  <a:pt x="499296" y="728741"/>
                </a:lnTo>
                <a:lnTo>
                  <a:pt x="538644" y="716596"/>
                </a:lnTo>
                <a:lnTo>
                  <a:pt x="576173" y="699592"/>
                </a:lnTo>
                <a:lnTo>
                  <a:pt x="596454" y="694025"/>
                </a:lnTo>
                <a:lnTo>
                  <a:pt x="617039" y="696353"/>
                </a:lnTo>
                <a:lnTo>
                  <a:pt x="635803" y="705968"/>
                </a:lnTo>
                <a:lnTo>
                  <a:pt x="650622" y="722264"/>
                </a:lnTo>
                <a:lnTo>
                  <a:pt x="655062" y="73845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95338" y="3596011"/>
            <a:ext cx="239542" cy="239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97545" y="3285076"/>
            <a:ext cx="842010" cy="848994"/>
          </a:xfrm>
          <a:custGeom>
            <a:avLst/>
            <a:gdLst/>
            <a:ahLst/>
            <a:cxnLst/>
            <a:rect l="l" t="t" r="r" b="b"/>
            <a:pathLst>
              <a:path w="842009" h="848995">
                <a:moveTo>
                  <a:pt x="417563" y="848579"/>
                </a:moveTo>
                <a:lnTo>
                  <a:pt x="472743" y="845036"/>
                </a:lnTo>
                <a:lnTo>
                  <a:pt x="526405" y="834814"/>
                </a:lnTo>
                <a:lnTo>
                  <a:pt x="578246" y="818518"/>
                </a:lnTo>
                <a:lnTo>
                  <a:pt x="627963" y="796757"/>
                </a:lnTo>
                <a:lnTo>
                  <a:pt x="653859" y="763154"/>
                </a:lnTo>
                <a:lnTo>
                  <a:pt x="656185" y="742557"/>
                </a:lnTo>
                <a:lnTo>
                  <a:pt x="650622" y="722264"/>
                </a:lnTo>
                <a:lnTo>
                  <a:pt x="635803" y="705968"/>
                </a:lnTo>
                <a:lnTo>
                  <a:pt x="617039" y="696353"/>
                </a:lnTo>
                <a:lnTo>
                  <a:pt x="596454" y="694025"/>
                </a:lnTo>
                <a:lnTo>
                  <a:pt x="576173" y="699592"/>
                </a:lnTo>
                <a:lnTo>
                  <a:pt x="538644" y="716596"/>
                </a:lnTo>
                <a:lnTo>
                  <a:pt x="499296" y="728741"/>
                </a:lnTo>
                <a:lnTo>
                  <a:pt x="458733" y="736029"/>
                </a:lnTo>
                <a:lnTo>
                  <a:pt x="417563" y="738458"/>
                </a:lnTo>
                <a:lnTo>
                  <a:pt x="371585" y="735010"/>
                </a:lnTo>
                <a:lnTo>
                  <a:pt x="327576" y="725006"/>
                </a:lnTo>
                <a:lnTo>
                  <a:pt x="286063" y="708958"/>
                </a:lnTo>
                <a:lnTo>
                  <a:pt x="247570" y="687376"/>
                </a:lnTo>
                <a:lnTo>
                  <a:pt x="212623" y="660772"/>
                </a:lnTo>
                <a:lnTo>
                  <a:pt x="181747" y="629656"/>
                </a:lnTo>
                <a:lnTo>
                  <a:pt x="155467" y="594539"/>
                </a:lnTo>
                <a:lnTo>
                  <a:pt x="134309" y="555934"/>
                </a:lnTo>
                <a:lnTo>
                  <a:pt x="118798" y="514349"/>
                </a:lnTo>
                <a:lnTo>
                  <a:pt x="109459" y="470297"/>
                </a:lnTo>
                <a:lnTo>
                  <a:pt x="106818" y="424289"/>
                </a:lnTo>
                <a:lnTo>
                  <a:pt x="110264" y="378281"/>
                </a:lnTo>
                <a:lnTo>
                  <a:pt x="120262" y="334229"/>
                </a:lnTo>
                <a:lnTo>
                  <a:pt x="136301" y="292645"/>
                </a:lnTo>
                <a:lnTo>
                  <a:pt x="157870" y="254039"/>
                </a:lnTo>
                <a:lnTo>
                  <a:pt x="184458" y="218923"/>
                </a:lnTo>
                <a:lnTo>
                  <a:pt x="215556" y="187807"/>
                </a:lnTo>
                <a:lnTo>
                  <a:pt x="250651" y="161202"/>
                </a:lnTo>
                <a:lnTo>
                  <a:pt x="289234" y="139621"/>
                </a:lnTo>
                <a:lnTo>
                  <a:pt x="330794" y="123572"/>
                </a:lnTo>
                <a:lnTo>
                  <a:pt x="374819" y="113569"/>
                </a:lnTo>
                <a:lnTo>
                  <a:pt x="420800" y="110120"/>
                </a:lnTo>
                <a:lnTo>
                  <a:pt x="466781" y="113496"/>
                </a:lnTo>
                <a:lnTo>
                  <a:pt x="510807" y="123309"/>
                </a:lnTo>
                <a:lnTo>
                  <a:pt x="552366" y="139095"/>
                </a:lnTo>
                <a:lnTo>
                  <a:pt x="590949" y="160385"/>
                </a:lnTo>
                <a:lnTo>
                  <a:pt x="626045" y="186712"/>
                </a:lnTo>
                <a:lnTo>
                  <a:pt x="657142" y="217609"/>
                </a:lnTo>
                <a:lnTo>
                  <a:pt x="683730" y="252608"/>
                </a:lnTo>
                <a:lnTo>
                  <a:pt x="705299" y="291243"/>
                </a:lnTo>
                <a:lnTo>
                  <a:pt x="721338" y="333046"/>
                </a:lnTo>
                <a:lnTo>
                  <a:pt x="731336" y="377551"/>
                </a:lnTo>
                <a:lnTo>
                  <a:pt x="734782" y="424289"/>
                </a:lnTo>
                <a:lnTo>
                  <a:pt x="734782" y="527932"/>
                </a:lnTo>
                <a:lnTo>
                  <a:pt x="694017" y="519937"/>
                </a:lnTo>
                <a:lnTo>
                  <a:pt x="661142" y="497973"/>
                </a:lnTo>
                <a:lnTo>
                  <a:pt x="639191" y="465078"/>
                </a:lnTo>
                <a:lnTo>
                  <a:pt x="631200" y="424289"/>
                </a:lnTo>
                <a:lnTo>
                  <a:pt x="625461" y="374057"/>
                </a:lnTo>
                <a:lnTo>
                  <a:pt x="609021" y="327963"/>
                </a:lnTo>
                <a:lnTo>
                  <a:pt x="583051" y="287448"/>
                </a:lnTo>
                <a:lnTo>
                  <a:pt x="548719" y="253950"/>
                </a:lnTo>
                <a:lnTo>
                  <a:pt x="507193" y="228908"/>
                </a:lnTo>
                <a:lnTo>
                  <a:pt x="459643" y="213764"/>
                </a:lnTo>
                <a:lnTo>
                  <a:pt x="409771" y="210090"/>
                </a:lnTo>
                <a:lnTo>
                  <a:pt x="361696" y="217842"/>
                </a:lnTo>
                <a:lnTo>
                  <a:pt x="317218" y="236031"/>
                </a:lnTo>
                <a:lnTo>
                  <a:pt x="278135" y="263666"/>
                </a:lnTo>
                <a:lnTo>
                  <a:pt x="246246" y="299758"/>
                </a:lnTo>
                <a:lnTo>
                  <a:pt x="223347" y="343318"/>
                </a:lnTo>
                <a:lnTo>
                  <a:pt x="211389" y="391286"/>
                </a:lnTo>
                <a:lnTo>
                  <a:pt x="210759" y="439884"/>
                </a:lnTo>
                <a:lnTo>
                  <a:pt x="220920" y="487042"/>
                </a:lnTo>
                <a:lnTo>
                  <a:pt x="241330" y="530691"/>
                </a:lnTo>
                <a:lnTo>
                  <a:pt x="271452" y="568763"/>
                </a:lnTo>
                <a:lnTo>
                  <a:pt x="310745" y="599187"/>
                </a:lnTo>
                <a:lnTo>
                  <a:pt x="356271" y="619460"/>
                </a:lnTo>
                <a:lnTo>
                  <a:pt x="404136" y="628577"/>
                </a:lnTo>
                <a:lnTo>
                  <a:pt x="452360" y="626717"/>
                </a:lnTo>
                <a:lnTo>
                  <a:pt x="498966" y="614062"/>
                </a:lnTo>
                <a:lnTo>
                  <a:pt x="541975" y="590790"/>
                </a:lnTo>
                <a:lnTo>
                  <a:pt x="579409" y="557082"/>
                </a:lnTo>
                <a:lnTo>
                  <a:pt x="611930" y="587345"/>
                </a:lnTo>
                <a:lnTo>
                  <a:pt x="650217" y="609713"/>
                </a:lnTo>
                <a:lnTo>
                  <a:pt x="692753" y="623580"/>
                </a:lnTo>
                <a:lnTo>
                  <a:pt x="738019" y="628337"/>
                </a:lnTo>
                <a:lnTo>
                  <a:pt x="778784" y="620341"/>
                </a:lnTo>
                <a:lnTo>
                  <a:pt x="811659" y="598377"/>
                </a:lnTo>
                <a:lnTo>
                  <a:pt x="833609" y="565483"/>
                </a:lnTo>
                <a:lnTo>
                  <a:pt x="841601" y="524694"/>
                </a:lnTo>
                <a:lnTo>
                  <a:pt x="841601" y="421050"/>
                </a:lnTo>
                <a:lnTo>
                  <a:pt x="838779" y="371825"/>
                </a:lnTo>
                <a:lnTo>
                  <a:pt x="830521" y="324300"/>
                </a:lnTo>
                <a:lnTo>
                  <a:pt x="817140" y="278786"/>
                </a:lnTo>
                <a:lnTo>
                  <a:pt x="798945" y="235595"/>
                </a:lnTo>
                <a:lnTo>
                  <a:pt x="776249" y="195039"/>
                </a:lnTo>
                <a:lnTo>
                  <a:pt x="749362" y="157429"/>
                </a:lnTo>
                <a:lnTo>
                  <a:pt x="718597" y="123076"/>
                </a:lnTo>
                <a:lnTo>
                  <a:pt x="684265" y="92293"/>
                </a:lnTo>
                <a:lnTo>
                  <a:pt x="646677" y="65390"/>
                </a:lnTo>
                <a:lnTo>
                  <a:pt x="606145" y="42681"/>
                </a:lnTo>
                <a:lnTo>
                  <a:pt x="562979" y="24475"/>
                </a:lnTo>
                <a:lnTo>
                  <a:pt x="517493" y="11085"/>
                </a:lnTo>
                <a:lnTo>
                  <a:pt x="469996" y="2823"/>
                </a:lnTo>
                <a:lnTo>
                  <a:pt x="420800" y="0"/>
                </a:lnTo>
                <a:lnTo>
                  <a:pt x="371604" y="2823"/>
                </a:lnTo>
                <a:lnTo>
                  <a:pt x="324107" y="11085"/>
                </a:lnTo>
                <a:lnTo>
                  <a:pt x="278621" y="24475"/>
                </a:lnTo>
                <a:lnTo>
                  <a:pt x="235455" y="42681"/>
                </a:lnTo>
                <a:lnTo>
                  <a:pt x="194923" y="65390"/>
                </a:lnTo>
                <a:lnTo>
                  <a:pt x="157335" y="92293"/>
                </a:lnTo>
                <a:lnTo>
                  <a:pt x="123003" y="123076"/>
                </a:lnTo>
                <a:lnTo>
                  <a:pt x="92238" y="157429"/>
                </a:lnTo>
                <a:lnTo>
                  <a:pt x="65351" y="195039"/>
                </a:lnTo>
                <a:lnTo>
                  <a:pt x="42655" y="235595"/>
                </a:lnTo>
                <a:lnTo>
                  <a:pt x="24460" y="278786"/>
                </a:lnTo>
                <a:lnTo>
                  <a:pt x="11079" y="324300"/>
                </a:lnTo>
                <a:lnTo>
                  <a:pt x="2821" y="371825"/>
                </a:lnTo>
                <a:lnTo>
                  <a:pt x="0" y="421050"/>
                </a:lnTo>
                <a:lnTo>
                  <a:pt x="2176" y="470922"/>
                </a:lnTo>
                <a:lnTo>
                  <a:pt x="9880" y="519009"/>
                </a:lnTo>
                <a:lnTo>
                  <a:pt x="22794" y="565014"/>
                </a:lnTo>
                <a:lnTo>
                  <a:pt x="40598" y="608639"/>
                </a:lnTo>
                <a:lnTo>
                  <a:pt x="62974" y="649588"/>
                </a:lnTo>
                <a:lnTo>
                  <a:pt x="89605" y="687562"/>
                </a:lnTo>
                <a:lnTo>
                  <a:pt x="120170" y="722264"/>
                </a:lnTo>
                <a:lnTo>
                  <a:pt x="154353" y="753396"/>
                </a:lnTo>
                <a:lnTo>
                  <a:pt x="191833" y="780662"/>
                </a:lnTo>
                <a:lnTo>
                  <a:pt x="232294" y="803764"/>
                </a:lnTo>
                <a:lnTo>
                  <a:pt x="275416" y="822404"/>
                </a:lnTo>
                <a:lnTo>
                  <a:pt x="320880" y="836284"/>
                </a:lnTo>
                <a:lnTo>
                  <a:pt x="368369" y="845109"/>
                </a:lnTo>
                <a:lnTo>
                  <a:pt x="417563" y="848579"/>
                </a:lnTo>
                <a:close/>
              </a:path>
            </a:pathLst>
          </a:custGeom>
          <a:ln w="3237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2FDD942F-3666-4F58-AFB8-40754533A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512452"/>
              </p:ext>
            </p:extLst>
          </p:nvPr>
        </p:nvGraphicFramePr>
        <p:xfrm>
          <a:off x="762000" y="2101597"/>
          <a:ext cx="6438899" cy="385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702" y="1988308"/>
            <a:ext cx="3931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55" dirty="0">
                <a:solidFill>
                  <a:srgbClr val="404040"/>
                </a:solidFill>
                <a:latin typeface="Bookman Old Style"/>
                <a:cs typeface="Bookman Old Style"/>
              </a:rPr>
              <a:t>Welcome</a:t>
            </a:r>
            <a:endParaRPr sz="7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719" y="3429000"/>
            <a:ext cx="9812020" cy="0"/>
          </a:xfrm>
          <a:custGeom>
            <a:avLst/>
            <a:gdLst/>
            <a:ahLst/>
            <a:cxnLst/>
            <a:rect l="l" t="t" r="r" b="b"/>
            <a:pathLst>
              <a:path w="9812020">
                <a:moveTo>
                  <a:pt x="0" y="0"/>
                </a:moveTo>
                <a:lnTo>
                  <a:pt x="9811512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1156017" y="3664711"/>
            <a:ext cx="9879964" cy="1619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>
              <a:lnSpc>
                <a:spcPct val="110000"/>
              </a:lnSpc>
              <a:spcBef>
                <a:spcPts val="100"/>
              </a:spcBef>
            </a:pPr>
            <a:r>
              <a:rPr dirty="0"/>
              <a:t>This session is</a:t>
            </a:r>
            <a:r>
              <a:rPr lang="en-US" dirty="0"/>
              <a:t> for ALL </a:t>
            </a:r>
            <a:r>
              <a:rPr dirty="0"/>
              <a:t>NAFCC Accreditation Observers</a:t>
            </a:r>
            <a:endParaRPr lang="en-US" dirty="0"/>
          </a:p>
          <a:p>
            <a:pPr marL="31750" marR="5080">
              <a:lnSpc>
                <a:spcPct val="110000"/>
              </a:lnSpc>
              <a:spcBef>
                <a:spcPts val="1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**When conducting Virtual Observations, veteran observers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who have 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successfully 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</a:rPr>
              <a:t>completed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at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least </a:t>
            </a:r>
            <a:r>
              <a:rPr lang="en-US" spc="-10" dirty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observations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within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the past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spc="3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</a:rPr>
              <a:t>year</a:t>
            </a:r>
            <a:r>
              <a:rPr lang="en-US" spc="-10" dirty="0">
                <a:solidFill>
                  <a:schemeClr val="accent6">
                    <a:lumMod val="75000"/>
                  </a:schemeClr>
                </a:solidFill>
              </a:rPr>
              <a:t>s are preferred. </a:t>
            </a:r>
            <a:endParaRPr spc="-1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8C0A-0E28-4BEC-B9EF-1F22D150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3661"/>
            <a:ext cx="10515599" cy="677108"/>
          </a:xfrm>
        </p:spPr>
        <p:txBody>
          <a:bodyPr/>
          <a:lstStyle/>
          <a:p>
            <a:r>
              <a:rPr kumimoji="0" lang="en-US" sz="4400" b="0" i="0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NAFCC Accreditation Team Members 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16DC-131E-4115-85FC-FAC1774D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019" y="2101596"/>
            <a:ext cx="9839960" cy="39182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Zekanya">
            <a:extLst>
              <a:ext uri="{FF2B5EF4-FFF2-40B4-BE49-F238E27FC236}">
                <a16:creationId xmlns:a16="http://schemas.microsoft.com/office/drawing/2014/main" id="{7AC1D4DB-CF2D-415D-9680-33B7E100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88" y="2161834"/>
            <a:ext cx="2686870" cy="26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Rosa V">
            <a:extLst>
              <a:ext uri="{FF2B5EF4-FFF2-40B4-BE49-F238E27FC236}">
                <a16:creationId xmlns:a16="http://schemas.microsoft.com/office/drawing/2014/main" id="{F9E1E471-D379-46F0-B3E1-CEC426DDD6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4" y="2368046"/>
            <a:ext cx="2419291" cy="24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34FDA-27F5-4883-9156-3B144BF80107}"/>
              </a:ext>
            </a:extLst>
          </p:cNvPr>
          <p:cNvSpPr txBox="1"/>
          <p:nvPr/>
        </p:nvSpPr>
        <p:spPr>
          <a:xfrm>
            <a:off x="2268588" y="4848704"/>
            <a:ext cx="268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1952E"/>
                </a:solidFill>
                <a:effectLst/>
                <a:latin typeface="Source Serif Pro"/>
              </a:rPr>
              <a:t>Zakenya Neely           </a:t>
            </a:r>
          </a:p>
          <a:p>
            <a:pPr algn="ctr"/>
            <a:r>
              <a:rPr lang="en-US" b="0" i="0" dirty="0">
                <a:solidFill>
                  <a:srgbClr val="787D85"/>
                </a:solidFill>
                <a:effectLst/>
                <a:latin typeface="Roboto"/>
              </a:rPr>
              <a:t>Director of Accreditation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F9115-9C51-459B-8092-A63F9892C8E1}"/>
              </a:ext>
            </a:extLst>
          </p:cNvPr>
          <p:cNvSpPr txBox="1"/>
          <p:nvPr/>
        </p:nvSpPr>
        <p:spPr>
          <a:xfrm>
            <a:off x="6477000" y="4806792"/>
            <a:ext cx="4344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1952E"/>
                </a:solidFill>
                <a:effectLst/>
                <a:latin typeface="Source Serif Pro"/>
              </a:rPr>
              <a:t>Rosa Valenzuela </a:t>
            </a:r>
          </a:p>
          <a:p>
            <a:pPr algn="ctr"/>
            <a:r>
              <a:rPr lang="en-US" b="0" i="0" dirty="0">
                <a:solidFill>
                  <a:srgbClr val="787D85"/>
                </a:solidFill>
                <a:effectLst/>
                <a:latin typeface="Roboto"/>
              </a:rPr>
              <a:t>Executive Assistant of</a:t>
            </a:r>
          </a:p>
          <a:p>
            <a:pPr algn="ctr"/>
            <a:r>
              <a:rPr lang="en-US" b="0" i="0" dirty="0">
                <a:solidFill>
                  <a:srgbClr val="787D85"/>
                </a:solidFill>
                <a:effectLst/>
                <a:latin typeface="Roboto"/>
              </a:rPr>
              <a:t> Quality Standards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302980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71" y="935227"/>
            <a:ext cx="2350135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spc="-50" dirty="0">
                <a:solidFill>
                  <a:srgbClr val="EB6F15"/>
                </a:solidFill>
                <a:latin typeface="Bookman Old Style"/>
                <a:cs typeface="Bookman Old Style"/>
              </a:rPr>
              <a:t>Purpose</a:t>
            </a:r>
            <a:endParaRPr sz="47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744" y="2004394"/>
            <a:ext cx="6633209" cy="3762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">
              <a:lnSpc>
                <a:spcPct val="110000"/>
              </a:lnSpc>
              <a:spcBef>
                <a:spcPts val="95"/>
              </a:spcBef>
            </a:pPr>
            <a:r>
              <a:rPr sz="32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This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is an accommodation in the </a:t>
            </a:r>
            <a:r>
              <a:rPr sz="32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wake  </a:t>
            </a:r>
            <a:r>
              <a:rPr sz="3200" dirty="0">
                <a:solidFill>
                  <a:srgbClr val="404040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public health </a:t>
            </a:r>
            <a:r>
              <a:rPr sz="3200" dirty="0">
                <a:solidFill>
                  <a:srgbClr val="404040"/>
                </a:solidFill>
                <a:latin typeface="Franklin Gothic Book"/>
                <a:cs typeface="Franklin Gothic Book"/>
              </a:rPr>
              <a:t>issues </a:t>
            </a:r>
            <a:r>
              <a:rPr sz="32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related </a:t>
            </a:r>
            <a:r>
              <a:rPr sz="32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the  </a:t>
            </a:r>
            <a:r>
              <a:rPr sz="3200" spc="-15" dirty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COVID-19 </a:t>
            </a:r>
            <a:r>
              <a:rPr lang="en-US" sz="3200" spc="-15" dirty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Delta Variant </a:t>
            </a:r>
            <a:r>
              <a:rPr sz="3200" spc="-5" dirty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crisis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. </a:t>
            </a:r>
            <a:r>
              <a:rPr sz="3200" dirty="0">
                <a:solidFill>
                  <a:srgbClr val="404040"/>
                </a:solidFill>
                <a:latin typeface="Franklin Gothic Book"/>
                <a:cs typeface="Franklin Gothic Book"/>
              </a:rPr>
              <a:t>This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is </a:t>
            </a:r>
            <a:r>
              <a:rPr sz="32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not </a:t>
            </a:r>
            <a:r>
              <a:rPr sz="3200" dirty="0">
                <a:solidFill>
                  <a:srgbClr val="404040"/>
                </a:solidFill>
                <a:latin typeface="Franklin Gothic Book"/>
                <a:cs typeface="Franklin Gothic Book"/>
              </a:rPr>
              <a:t>a  permanent solution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but an adjustment  </a:t>
            </a:r>
            <a:r>
              <a:rPr sz="32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meet the </a:t>
            </a:r>
            <a:r>
              <a:rPr sz="3200" dirty="0">
                <a:solidFill>
                  <a:srgbClr val="404040"/>
                </a:solidFill>
                <a:latin typeface="Franklin Gothic Book"/>
                <a:cs typeface="Franklin Gothic Book"/>
              </a:rPr>
              <a:t>needs of our membership 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in these extraordinary</a:t>
            </a:r>
            <a:r>
              <a:rPr sz="32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times.</a:t>
            </a: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44256" y="0"/>
            <a:ext cx="4048125" cy="6400800"/>
          </a:xfrm>
          <a:custGeom>
            <a:avLst/>
            <a:gdLst/>
            <a:ahLst/>
            <a:cxnLst/>
            <a:rect l="l" t="t" r="r" b="b"/>
            <a:pathLst>
              <a:path w="4048125" h="6400800">
                <a:moveTo>
                  <a:pt x="0" y="6400800"/>
                </a:moveTo>
                <a:lnTo>
                  <a:pt x="4047756" y="6400800"/>
                </a:lnTo>
                <a:lnTo>
                  <a:pt x="4047756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465" y="76200"/>
            <a:ext cx="321691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Other 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COVID-19  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Acco</a:t>
            </a: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mm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ions</a:t>
            </a:r>
            <a:endParaRPr sz="31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736465" y="1219200"/>
            <a:ext cx="3291840" cy="296693"/>
          </a:xfrm>
          <a:custGeom>
            <a:avLst/>
            <a:gdLst/>
            <a:ahLst/>
            <a:cxnLst/>
            <a:rect l="l" t="t" r="r" b="b"/>
            <a:pathLst>
              <a:path w="3291840">
                <a:moveTo>
                  <a:pt x="0" y="0"/>
                </a:moveTo>
                <a:lnTo>
                  <a:pt x="3291840" y="0"/>
                </a:lnTo>
              </a:path>
            </a:pathLst>
          </a:custGeom>
          <a:ln w="1905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842" y="1725240"/>
            <a:ext cx="5864158" cy="5132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Onsite/Virtual Observations will resume –  digital documentation will be required. </a:t>
            </a:r>
            <a:r>
              <a:rPr lang="en-US" sz="2400" u="sng" dirty="0">
                <a:solidFill>
                  <a:schemeClr val="accent6"/>
                </a:solidFill>
                <a:latin typeface="Bookman Old Style" panose="02050604050505020204" pitchFamily="18" charset="0"/>
                <a:cs typeface="Calibri"/>
              </a:rPr>
              <a:t>No packets are being mailed. 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 Providers/Programs seeking 1st accreditation are permitted to participate in Virtual Observations  </a:t>
            </a:r>
          </a:p>
          <a:p>
            <a:pPr marL="195580" marR="5080" indent="-1828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en-US" sz="2400" spc="-39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Observation </a:t>
            </a:r>
            <a:r>
              <a:rPr lang="en-US" sz="2400" spc="-5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scheduling begins  </a:t>
            </a:r>
            <a:r>
              <a:rPr lang="en-US" sz="2400" spc="-2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10/5/2021.</a:t>
            </a:r>
          </a:p>
          <a:p>
            <a:pPr marL="195580" marR="5080" indent="-182880">
              <a:lnSpc>
                <a:spcPts val="2590"/>
              </a:lnSpc>
              <a:spcBef>
                <a:spcPts val="425"/>
              </a:spcBef>
            </a:pPr>
            <a:endParaRPr lang="en-US" sz="2000" spc="-20" dirty="0">
              <a:solidFill>
                <a:srgbClr val="FFFFFF"/>
              </a:solidFill>
              <a:latin typeface="Bookman Old Style" panose="02050604050505020204" pitchFamily="18" charset="0"/>
              <a:cs typeface="Calibri"/>
            </a:endParaRPr>
          </a:p>
          <a:p>
            <a:pPr marL="195580" marR="441959" indent="-182880">
              <a:lnSpc>
                <a:spcPts val="2590"/>
              </a:lnSpc>
              <a:spcBef>
                <a:spcPts val="610"/>
              </a:spcBef>
            </a:pPr>
            <a:endParaRPr lang="en-US" sz="2400" spc="-20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195580" marR="441959" indent="-182880">
              <a:lnSpc>
                <a:spcPts val="2590"/>
              </a:lnSpc>
              <a:spcBef>
                <a:spcPts val="610"/>
              </a:spcBef>
            </a:pP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0"/>
            <a:ext cx="631487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610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465" y="76200"/>
            <a:ext cx="321691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Other 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COVID-19  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Acco</a:t>
            </a: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mm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100" b="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100" b="0" spc="-5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100" b="0" spc="-60" dirty="0">
                <a:solidFill>
                  <a:srgbClr val="FFFFFF"/>
                </a:solidFill>
                <a:latin typeface="Bookman Old Style"/>
                <a:cs typeface="Bookman Old Style"/>
              </a:rPr>
              <a:t>ions</a:t>
            </a:r>
            <a:endParaRPr sz="31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736465" y="1219200"/>
            <a:ext cx="3291840" cy="296693"/>
          </a:xfrm>
          <a:custGeom>
            <a:avLst/>
            <a:gdLst/>
            <a:ahLst/>
            <a:cxnLst/>
            <a:rect l="l" t="t" r="r" b="b"/>
            <a:pathLst>
              <a:path w="3291840">
                <a:moveTo>
                  <a:pt x="0" y="0"/>
                </a:moveTo>
                <a:lnTo>
                  <a:pt x="3291840" y="0"/>
                </a:lnTo>
              </a:path>
            </a:pathLst>
          </a:custGeom>
          <a:ln w="1905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1753520"/>
            <a:ext cx="5943600" cy="377346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27635" indent="-342900">
              <a:lnSpc>
                <a:spcPts val="2590"/>
              </a:lnSpc>
              <a:spcBef>
                <a:spcPts val="605"/>
              </a:spcBef>
              <a:buFont typeface="Wingdings" panose="05000000000000000000" pitchFamily="2" charset="2"/>
              <a:buChar char="v"/>
            </a:pPr>
            <a:endParaRPr lang="en-US" sz="2400" spc="-10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355600" marR="127635" indent="-342900">
              <a:lnSpc>
                <a:spcPts val="2590"/>
              </a:lnSpc>
              <a:spcBef>
                <a:spcPts val="605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CPR &amp;</a:t>
            </a:r>
            <a:r>
              <a:rPr lang="en-US" sz="2400" spc="-36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First </a:t>
            </a:r>
            <a:r>
              <a:rPr lang="en-US" sz="2400" spc="-5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Aid courses </a:t>
            </a:r>
            <a:r>
              <a:rPr lang="en-US" sz="2400" spc="-10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taken online will be accepted</a:t>
            </a:r>
            <a:endParaRPr lang="en-US" sz="2400" spc="-5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355600" marR="127635" indent="-342900">
              <a:lnSpc>
                <a:spcPts val="2590"/>
              </a:lnSpc>
              <a:spcBef>
                <a:spcPts val="605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Bookman Old Style" panose="02050604050505020204" pitchFamily="18" charset="0"/>
              <a:cs typeface="Franklin Gothic Book"/>
            </a:endParaRPr>
          </a:p>
          <a:p>
            <a:pPr marL="355600" marR="441959" indent="-342900">
              <a:lnSpc>
                <a:spcPts val="2590"/>
              </a:lnSpc>
              <a:spcBef>
                <a:spcPts val="610"/>
              </a:spcBef>
              <a:buFont typeface="Wingdings" panose="05000000000000000000" pitchFamily="2" charset="2"/>
              <a:buChar char="v"/>
            </a:pPr>
            <a:r>
              <a:rPr lang="en-US" sz="2400" spc="-5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Franklin Gothic Book"/>
              </a:rPr>
              <a:t>Extensions through July 31,2022 </a:t>
            </a:r>
            <a:r>
              <a:rPr lang="en-US" sz="2400" spc="-5" dirty="0">
                <a:solidFill>
                  <a:srgbClr val="FFFFFF"/>
                </a:solidFill>
                <a:latin typeface="Bookman Old Style" panose="02050604050505020204" pitchFamily="18" charset="0"/>
                <a:cs typeface="Franklin Gothic Book"/>
              </a:rPr>
              <a:t>will be automatically given to providers who are not observed by November 5, 2021. </a:t>
            </a:r>
            <a:endParaRPr lang="en-US" sz="2800" spc="-20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195580" marR="441959" indent="-182880">
              <a:lnSpc>
                <a:spcPts val="2590"/>
              </a:lnSpc>
              <a:spcBef>
                <a:spcPts val="610"/>
              </a:spcBef>
            </a:pPr>
            <a:endParaRPr lang="en-US" sz="2400" spc="-20" dirty="0">
              <a:solidFill>
                <a:srgbClr val="FFFFFF"/>
              </a:solidFill>
              <a:latin typeface="Bookman Old Style" panose="02050604050505020204" pitchFamily="18" charset="0"/>
              <a:cs typeface="Franklin Gothic Book"/>
            </a:endParaRPr>
          </a:p>
          <a:p>
            <a:pPr marL="195580" marR="441959" indent="-182880">
              <a:lnSpc>
                <a:spcPts val="2590"/>
              </a:lnSpc>
              <a:spcBef>
                <a:spcPts val="610"/>
              </a:spcBef>
            </a:pP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0"/>
            <a:ext cx="631487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55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3773" y="76200"/>
            <a:ext cx="3117475" cy="149528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b="0" spc="-35" dirty="0">
                <a:solidFill>
                  <a:srgbClr val="622F44"/>
                </a:solidFill>
                <a:latin typeface="Bookman Old Style"/>
                <a:cs typeface="Bookman Old Style"/>
              </a:rPr>
              <a:t>Who </a:t>
            </a:r>
            <a:r>
              <a:rPr sz="3400" b="0" spc="-45" dirty="0">
                <a:solidFill>
                  <a:srgbClr val="622F44"/>
                </a:solidFill>
                <a:latin typeface="Bookman Old Style"/>
                <a:cs typeface="Bookman Old Style"/>
              </a:rPr>
              <a:t>Gets </a:t>
            </a:r>
            <a:r>
              <a:rPr sz="3400" b="0" spc="-5" dirty="0">
                <a:solidFill>
                  <a:srgbClr val="622F44"/>
                </a:solidFill>
                <a:latin typeface="Bookman Old Style"/>
                <a:cs typeface="Bookman Old Style"/>
              </a:rPr>
              <a:t>a  </a:t>
            </a:r>
            <a:r>
              <a:rPr sz="3400" b="0" spc="-55" dirty="0">
                <a:solidFill>
                  <a:srgbClr val="622F44"/>
                </a:solidFill>
                <a:latin typeface="Bookman Old Style"/>
                <a:cs typeface="Bookman Old Style"/>
              </a:rPr>
              <a:t>Virtual</a:t>
            </a:r>
            <a:r>
              <a:rPr lang="en-US" sz="3400" b="0" spc="-55" dirty="0">
                <a:solidFill>
                  <a:srgbClr val="622F44"/>
                </a:solidFill>
                <a:latin typeface="Bookman Old Style"/>
                <a:cs typeface="Bookman Old Style"/>
              </a:rPr>
              <a:t>/Onsite</a:t>
            </a:r>
            <a:r>
              <a:rPr sz="3400" b="0" spc="-55" dirty="0">
                <a:solidFill>
                  <a:srgbClr val="622F44"/>
                </a:solidFill>
                <a:latin typeface="Bookman Old Style"/>
                <a:cs typeface="Bookman Old Style"/>
              </a:rPr>
              <a:t>  </a:t>
            </a:r>
            <a:r>
              <a:rPr sz="3400" b="0" spc="-60" dirty="0">
                <a:solidFill>
                  <a:srgbClr val="622F44"/>
                </a:solidFill>
                <a:latin typeface="Bookman Old Style"/>
                <a:cs typeface="Bookman Old Style"/>
              </a:rPr>
              <a:t>Obse</a:t>
            </a:r>
            <a:r>
              <a:rPr sz="3400" b="0" spc="-50" dirty="0">
                <a:solidFill>
                  <a:srgbClr val="622F44"/>
                </a:solidFill>
                <a:latin typeface="Bookman Old Style"/>
                <a:cs typeface="Bookman Old Style"/>
              </a:rPr>
              <a:t>r</a:t>
            </a:r>
            <a:r>
              <a:rPr sz="3400" b="0" spc="-60" dirty="0">
                <a:solidFill>
                  <a:srgbClr val="622F44"/>
                </a:solidFill>
                <a:latin typeface="Bookman Old Style"/>
                <a:cs typeface="Bookman Old Style"/>
              </a:rPr>
              <a:t>va</a:t>
            </a:r>
            <a:r>
              <a:rPr sz="3400" b="0" spc="-50" dirty="0">
                <a:solidFill>
                  <a:srgbClr val="622F44"/>
                </a:solidFill>
                <a:latin typeface="Bookman Old Style"/>
                <a:cs typeface="Bookman Old Style"/>
              </a:rPr>
              <a:t>t</a:t>
            </a:r>
            <a:r>
              <a:rPr sz="3400" b="0" spc="-55" dirty="0">
                <a:solidFill>
                  <a:srgbClr val="622F44"/>
                </a:solidFill>
                <a:latin typeface="Bookman Old Style"/>
                <a:cs typeface="Bookman Old Style"/>
              </a:rPr>
              <a:t>i</a:t>
            </a:r>
            <a:r>
              <a:rPr sz="3400" b="0" spc="-60" dirty="0">
                <a:solidFill>
                  <a:srgbClr val="622F44"/>
                </a:solidFill>
                <a:latin typeface="Bookman Old Style"/>
                <a:cs typeface="Bookman Old Style"/>
              </a:rPr>
              <a:t>o</a:t>
            </a:r>
            <a:r>
              <a:rPr sz="3400" b="0" spc="-55" dirty="0">
                <a:solidFill>
                  <a:srgbClr val="622F44"/>
                </a:solidFill>
                <a:latin typeface="Bookman Old Style"/>
                <a:cs typeface="Bookman Old Style"/>
              </a:rPr>
              <a:t>n</a:t>
            </a:r>
            <a:r>
              <a:rPr sz="3400" b="0" spc="-5" dirty="0">
                <a:solidFill>
                  <a:srgbClr val="622F44"/>
                </a:solidFill>
                <a:latin typeface="Bookman Old Style"/>
                <a:cs typeface="Bookman Old Style"/>
              </a:rPr>
              <a:t>?</a:t>
            </a:r>
            <a:endParaRPr sz="3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110728" cy="685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9471" y="2633472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0" y="0"/>
                </a:moveTo>
                <a:lnTo>
                  <a:pt x="292608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4401" y="2057400"/>
            <a:ext cx="3657599" cy="35657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25"/>
              </a:spcBef>
            </a:pPr>
            <a:r>
              <a:rPr lang="en-US" sz="2400" b="1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Requirements:</a:t>
            </a:r>
            <a:endParaRPr lang="en-US" sz="2400" b="1" dirty="0">
              <a:latin typeface="Franklin Gothic Book"/>
              <a:cs typeface="Franklin Gothic Book"/>
            </a:endParaRPr>
          </a:p>
          <a:p>
            <a:pPr marL="104139" marR="20955" indent="-91440">
              <a:lnSpc>
                <a:spcPts val="2300"/>
              </a:lnSpc>
              <a:spcBef>
                <a:spcPts val="1390"/>
              </a:spcBef>
            </a:pPr>
            <a:r>
              <a:rPr lang="en-US" sz="2000" spc="-10" dirty="0">
                <a:solidFill>
                  <a:srgbClr val="EB6F15"/>
                </a:solidFill>
                <a:latin typeface="Calibri"/>
                <a:cs typeface="Calibri"/>
              </a:rPr>
              <a:t> § 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Programs seeking 1</a:t>
            </a:r>
            <a:r>
              <a:rPr lang="en-US" sz="2000" spc="-10" baseline="30000" dirty="0">
                <a:solidFill>
                  <a:srgbClr val="404040"/>
                </a:solidFill>
                <a:latin typeface="Franklin Gothic Book"/>
                <a:cs typeface="Franklin Gothic Book"/>
              </a:rPr>
              <a:t>st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 time accreditation/renewal</a:t>
            </a:r>
          </a:p>
          <a:p>
            <a:pPr marL="104139" marR="20955" indent="-91440">
              <a:lnSpc>
                <a:spcPts val="2300"/>
              </a:lnSpc>
              <a:spcBef>
                <a:spcPts val="1390"/>
              </a:spcBef>
            </a:pP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>
                <a:solidFill>
                  <a:srgbClr val="EB6F15"/>
                </a:solidFill>
                <a:latin typeface="Calibri"/>
                <a:cs typeface="Calibri"/>
              </a:rPr>
              <a:t>§ 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Programs </a:t>
            </a:r>
            <a:r>
              <a:rPr lang="en-US" sz="20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must </a:t>
            </a:r>
            <a:r>
              <a:rPr lang="en-US" sz="20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have  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submitted </a:t>
            </a:r>
            <a:r>
              <a:rPr lang="en-US" sz="2000" spc="-15" dirty="0">
                <a:solidFill>
                  <a:srgbClr val="404040"/>
                </a:solidFill>
                <a:latin typeface="Franklin Gothic Book"/>
                <a:cs typeface="Franklin Gothic Book"/>
              </a:rPr>
              <a:t>complete  </a:t>
            </a:r>
            <a:r>
              <a:rPr lang="en-US" sz="20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applications</a:t>
            </a:r>
            <a:endParaRPr lang="en-US" sz="2000" dirty="0">
              <a:latin typeface="Franklin Gothic Book"/>
              <a:cs typeface="Franklin Gothic Book"/>
            </a:endParaRPr>
          </a:p>
          <a:p>
            <a:pPr marL="104139" marR="81280" indent="-91440">
              <a:lnSpc>
                <a:spcPts val="2300"/>
              </a:lnSpc>
              <a:spcBef>
                <a:spcPts val="1415"/>
              </a:spcBef>
            </a:pPr>
            <a:r>
              <a:rPr lang="en-US" sz="2000" spc="-10" dirty="0">
                <a:solidFill>
                  <a:srgbClr val="EB6F15"/>
                </a:solidFill>
                <a:latin typeface="Calibri"/>
                <a:cs typeface="Calibri"/>
              </a:rPr>
              <a:t>§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Programs </a:t>
            </a:r>
            <a:r>
              <a:rPr lang="en-US" sz="20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must </a:t>
            </a:r>
            <a:r>
              <a:rPr lang="en-US" sz="20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have  </a:t>
            </a:r>
            <a:r>
              <a:rPr lang="en-US" sz="20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remitted</a:t>
            </a:r>
            <a:r>
              <a:rPr lang="en-US" sz="2000" spc="-5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payment</a:t>
            </a:r>
          </a:p>
          <a:p>
            <a:pPr marL="104139" marR="81280" indent="-91440">
              <a:lnSpc>
                <a:spcPts val="2300"/>
              </a:lnSpc>
              <a:spcBef>
                <a:spcPts val="1415"/>
              </a:spcBef>
            </a:pPr>
            <a:r>
              <a:rPr lang="en-US" sz="2000" spc="-10" dirty="0">
                <a:solidFill>
                  <a:srgbClr val="EB6F15"/>
                </a:solidFill>
                <a:latin typeface="Calibri"/>
                <a:cs typeface="Calibri"/>
              </a:rPr>
              <a:t>§ </a:t>
            </a:r>
            <a:r>
              <a:rPr lang="en-US" sz="20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Programs/providers have up to date membership 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682" y="326082"/>
            <a:ext cx="73566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-50" dirty="0">
                <a:solidFill>
                  <a:srgbClr val="EB6F15"/>
                </a:solidFill>
                <a:latin typeface="Bookman Old Style"/>
                <a:cs typeface="Bookman Old Style"/>
              </a:rPr>
              <a:t>Covid-19 </a:t>
            </a:r>
            <a:br>
              <a:rPr lang="en-US" sz="4000" spc="-50" dirty="0">
                <a:solidFill>
                  <a:srgbClr val="EB6F15"/>
                </a:solidFill>
                <a:latin typeface="Bookman Old Style"/>
                <a:cs typeface="Bookman Old Style"/>
              </a:rPr>
            </a:br>
            <a:r>
              <a:rPr lang="en-US" sz="4000" spc="-50" dirty="0">
                <a:solidFill>
                  <a:srgbClr val="EB6F15"/>
                </a:solidFill>
                <a:latin typeface="Bookman Old Style"/>
                <a:cs typeface="Bookman Old Style"/>
              </a:rPr>
              <a:t>Observation Pipeline Process </a:t>
            </a:r>
            <a:endParaRPr sz="40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0999" y="0"/>
            <a:ext cx="4191383" cy="6400800"/>
          </a:xfrm>
          <a:custGeom>
            <a:avLst/>
            <a:gdLst/>
            <a:ahLst/>
            <a:cxnLst/>
            <a:rect l="l" t="t" r="r" b="b"/>
            <a:pathLst>
              <a:path w="4048125" h="6400800">
                <a:moveTo>
                  <a:pt x="0" y="6400800"/>
                </a:moveTo>
                <a:lnTo>
                  <a:pt x="4047756" y="6400800"/>
                </a:lnTo>
                <a:lnTo>
                  <a:pt x="4047756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4C606DA-0F2B-461F-B02C-BBA633EBD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360685"/>
              </p:ext>
            </p:extLst>
          </p:nvPr>
        </p:nvGraphicFramePr>
        <p:xfrm>
          <a:off x="228600" y="1600200"/>
          <a:ext cx="7772399" cy="422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4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1076" y="0"/>
            <a:ext cx="4051300" cy="6858000"/>
          </a:xfrm>
          <a:custGeom>
            <a:avLst/>
            <a:gdLst/>
            <a:ahLst/>
            <a:cxnLst/>
            <a:rect l="l" t="t" r="r" b="b"/>
            <a:pathLst>
              <a:path w="4051300" h="6858000">
                <a:moveTo>
                  <a:pt x="0" y="6858000"/>
                </a:moveTo>
                <a:lnTo>
                  <a:pt x="4050791" y="6858000"/>
                </a:lnTo>
                <a:lnTo>
                  <a:pt x="405079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2573690"/>
            <a:ext cx="4046603" cy="328275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200" spc="-40" dirty="0">
                <a:solidFill>
                  <a:srgbClr val="FFFFFF"/>
                </a:solidFill>
                <a:latin typeface="Bookman Old Style"/>
                <a:cs typeface="Bookman Old Style"/>
              </a:rPr>
              <a:t>NAFCC COVID-19</a:t>
            </a:r>
          </a:p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4800" spc="-40" dirty="0">
                <a:solidFill>
                  <a:schemeClr val="accent6"/>
                </a:solidFill>
                <a:latin typeface="Bookman Old Style"/>
                <a:cs typeface="Bookman Old Style"/>
              </a:rPr>
              <a:t>ONSITE </a:t>
            </a:r>
          </a:p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200" spc="-40" dirty="0">
                <a:solidFill>
                  <a:srgbClr val="FFFFFF"/>
                </a:solidFill>
                <a:latin typeface="Bookman Old Style"/>
                <a:cs typeface="Bookman Old Style"/>
              </a:rPr>
              <a:t>Delta Variant Precautions Overview </a:t>
            </a:r>
            <a:endParaRPr lang="en-US" sz="1100" dirty="0">
              <a:solidFill>
                <a:schemeClr val="bg1"/>
              </a:solidFill>
            </a:endParaRPr>
          </a:p>
          <a:p>
            <a:pPr marL="12700" marR="5080">
              <a:lnSpc>
                <a:spcPts val="3890"/>
              </a:lnSpc>
              <a:spcBef>
                <a:spcPts val="585"/>
              </a:spcBef>
            </a:pPr>
            <a:endParaRPr sz="32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1164" y="6416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2"/>
                </a:lnTo>
                <a:lnTo>
                  <a:pt x="0" y="1069848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20"/>
                </a:lnTo>
                <a:lnTo>
                  <a:pt x="6679692" y="1188720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8"/>
                </a:lnTo>
                <a:lnTo>
                  <a:pt x="6798564" y="118872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671" y="1022978"/>
            <a:ext cx="622300" cy="437515"/>
          </a:xfrm>
          <a:custGeom>
            <a:avLst/>
            <a:gdLst/>
            <a:ahLst/>
            <a:cxnLst/>
            <a:rect l="l" t="t" r="r" b="b"/>
            <a:pathLst>
              <a:path w="622300" h="437515">
                <a:moveTo>
                  <a:pt x="338279" y="325982"/>
                </a:moveTo>
                <a:lnTo>
                  <a:pt x="222801" y="325982"/>
                </a:lnTo>
                <a:lnTo>
                  <a:pt x="567438" y="0"/>
                </a:lnTo>
                <a:lnTo>
                  <a:pt x="621960" y="56575"/>
                </a:lnTo>
                <a:lnTo>
                  <a:pt x="338279" y="325982"/>
                </a:lnTo>
                <a:close/>
              </a:path>
              <a:path w="622300" h="437515">
                <a:moveTo>
                  <a:pt x="220116" y="437113"/>
                </a:moveTo>
                <a:lnTo>
                  <a:pt x="0" y="210811"/>
                </a:lnTo>
                <a:lnTo>
                  <a:pt x="57215" y="156256"/>
                </a:lnTo>
                <a:lnTo>
                  <a:pt x="222801" y="325982"/>
                </a:lnTo>
                <a:lnTo>
                  <a:pt x="338279" y="325982"/>
                </a:lnTo>
                <a:lnTo>
                  <a:pt x="277997" y="383231"/>
                </a:lnTo>
                <a:lnTo>
                  <a:pt x="220116" y="437113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3767" y="883661"/>
            <a:ext cx="7484465" cy="91050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86200" marR="5080">
              <a:lnSpc>
                <a:spcPts val="2240"/>
              </a:lnSpc>
              <a:spcBef>
                <a:spcPts val="500"/>
              </a:spcBef>
            </a:pPr>
            <a:r>
              <a:rPr lang="en-US" spc="-25" dirty="0"/>
              <a:t>Covid-19 Questionnaire and signature required for both Observers and Providers  </a:t>
            </a:r>
            <a:endParaRPr spc="-15" dirty="0"/>
          </a:p>
        </p:txBody>
      </p:sp>
      <p:sp>
        <p:nvSpPr>
          <p:cNvPr id="7" name="object 7"/>
          <p:cNvSpPr/>
          <p:nvPr/>
        </p:nvSpPr>
        <p:spPr>
          <a:xfrm>
            <a:off x="4741164" y="2165289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2"/>
                </a:lnTo>
                <a:lnTo>
                  <a:pt x="0" y="1069848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20"/>
                </a:lnTo>
                <a:lnTo>
                  <a:pt x="6679692" y="1188720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8"/>
                </a:lnTo>
                <a:lnTo>
                  <a:pt x="6798564" y="118872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4870" y="2469641"/>
            <a:ext cx="511809" cy="511175"/>
          </a:xfrm>
          <a:custGeom>
            <a:avLst/>
            <a:gdLst/>
            <a:ahLst/>
            <a:cxnLst/>
            <a:rect l="l" t="t" r="r" b="b"/>
            <a:pathLst>
              <a:path w="511810" h="511175">
                <a:moveTo>
                  <a:pt x="255784" y="510680"/>
                </a:moveTo>
                <a:lnTo>
                  <a:pt x="209783" y="506569"/>
                </a:lnTo>
                <a:lnTo>
                  <a:pt x="166497" y="494715"/>
                </a:lnTo>
                <a:lnTo>
                  <a:pt x="126645" y="475838"/>
                </a:lnTo>
                <a:lnTo>
                  <a:pt x="90949" y="450656"/>
                </a:lnTo>
                <a:lnTo>
                  <a:pt x="60128" y="419889"/>
                </a:lnTo>
                <a:lnTo>
                  <a:pt x="34902" y="384254"/>
                </a:lnTo>
                <a:lnTo>
                  <a:pt x="15992" y="344472"/>
                </a:lnTo>
                <a:lnTo>
                  <a:pt x="4118" y="301261"/>
                </a:lnTo>
                <a:lnTo>
                  <a:pt x="0" y="255340"/>
                </a:lnTo>
                <a:lnTo>
                  <a:pt x="4118" y="209419"/>
                </a:lnTo>
                <a:lnTo>
                  <a:pt x="15992" y="166208"/>
                </a:lnTo>
                <a:lnTo>
                  <a:pt x="34902" y="126425"/>
                </a:lnTo>
                <a:lnTo>
                  <a:pt x="60128" y="90791"/>
                </a:lnTo>
                <a:lnTo>
                  <a:pt x="90949" y="60023"/>
                </a:lnTo>
                <a:lnTo>
                  <a:pt x="126645" y="34841"/>
                </a:lnTo>
                <a:lnTo>
                  <a:pt x="166497" y="15964"/>
                </a:lnTo>
                <a:lnTo>
                  <a:pt x="209783" y="4110"/>
                </a:lnTo>
                <a:lnTo>
                  <a:pt x="255784" y="0"/>
                </a:lnTo>
                <a:lnTo>
                  <a:pt x="301785" y="4110"/>
                </a:lnTo>
                <a:lnTo>
                  <a:pt x="345072" y="15964"/>
                </a:lnTo>
                <a:lnTo>
                  <a:pt x="384923" y="34841"/>
                </a:lnTo>
                <a:lnTo>
                  <a:pt x="392684" y="40316"/>
                </a:lnTo>
                <a:lnTo>
                  <a:pt x="255784" y="40316"/>
                </a:lnTo>
                <a:lnTo>
                  <a:pt x="206550" y="46021"/>
                </a:lnTo>
                <a:lnTo>
                  <a:pt x="161273" y="62258"/>
                </a:lnTo>
                <a:lnTo>
                  <a:pt x="121271" y="87709"/>
                </a:lnTo>
                <a:lnTo>
                  <a:pt x="87862" y="121060"/>
                </a:lnTo>
                <a:lnTo>
                  <a:pt x="62366" y="160993"/>
                </a:lnTo>
                <a:lnTo>
                  <a:pt x="46101" y="206192"/>
                </a:lnTo>
                <a:lnTo>
                  <a:pt x="40387" y="255340"/>
                </a:lnTo>
                <a:lnTo>
                  <a:pt x="46101" y="304488"/>
                </a:lnTo>
                <a:lnTo>
                  <a:pt x="62366" y="349687"/>
                </a:lnTo>
                <a:lnTo>
                  <a:pt x="87862" y="389620"/>
                </a:lnTo>
                <a:lnTo>
                  <a:pt x="121271" y="422970"/>
                </a:lnTo>
                <a:lnTo>
                  <a:pt x="161273" y="448422"/>
                </a:lnTo>
                <a:lnTo>
                  <a:pt x="206550" y="464658"/>
                </a:lnTo>
                <a:lnTo>
                  <a:pt x="255784" y="470363"/>
                </a:lnTo>
                <a:lnTo>
                  <a:pt x="392684" y="470363"/>
                </a:lnTo>
                <a:lnTo>
                  <a:pt x="384923" y="475838"/>
                </a:lnTo>
                <a:lnTo>
                  <a:pt x="345072" y="494715"/>
                </a:lnTo>
                <a:lnTo>
                  <a:pt x="301785" y="506569"/>
                </a:lnTo>
                <a:lnTo>
                  <a:pt x="255784" y="510680"/>
                </a:lnTo>
                <a:close/>
              </a:path>
              <a:path w="511810" h="511175">
                <a:moveTo>
                  <a:pt x="392684" y="470363"/>
                </a:moveTo>
                <a:lnTo>
                  <a:pt x="255784" y="470363"/>
                </a:lnTo>
                <a:lnTo>
                  <a:pt x="305018" y="464658"/>
                </a:lnTo>
                <a:lnTo>
                  <a:pt x="350295" y="448422"/>
                </a:lnTo>
                <a:lnTo>
                  <a:pt x="390298" y="422970"/>
                </a:lnTo>
                <a:lnTo>
                  <a:pt x="423706" y="389620"/>
                </a:lnTo>
                <a:lnTo>
                  <a:pt x="449203" y="349687"/>
                </a:lnTo>
                <a:lnTo>
                  <a:pt x="465467" y="304488"/>
                </a:lnTo>
                <a:lnTo>
                  <a:pt x="471182" y="255340"/>
                </a:lnTo>
                <a:lnTo>
                  <a:pt x="465467" y="206192"/>
                </a:lnTo>
                <a:lnTo>
                  <a:pt x="449203" y="160993"/>
                </a:lnTo>
                <a:lnTo>
                  <a:pt x="423706" y="121060"/>
                </a:lnTo>
                <a:lnTo>
                  <a:pt x="390298" y="87709"/>
                </a:lnTo>
                <a:lnTo>
                  <a:pt x="350295" y="62258"/>
                </a:lnTo>
                <a:lnTo>
                  <a:pt x="305018" y="46021"/>
                </a:lnTo>
                <a:lnTo>
                  <a:pt x="255784" y="40316"/>
                </a:lnTo>
                <a:lnTo>
                  <a:pt x="392684" y="40316"/>
                </a:lnTo>
                <a:lnTo>
                  <a:pt x="451441" y="90791"/>
                </a:lnTo>
                <a:lnTo>
                  <a:pt x="476667" y="126425"/>
                </a:lnTo>
                <a:lnTo>
                  <a:pt x="495577" y="166208"/>
                </a:lnTo>
                <a:lnTo>
                  <a:pt x="507451" y="209419"/>
                </a:lnTo>
                <a:lnTo>
                  <a:pt x="511569" y="255340"/>
                </a:lnTo>
                <a:lnTo>
                  <a:pt x="507451" y="301261"/>
                </a:lnTo>
                <a:lnTo>
                  <a:pt x="495577" y="344472"/>
                </a:lnTo>
                <a:lnTo>
                  <a:pt x="476667" y="384254"/>
                </a:lnTo>
                <a:lnTo>
                  <a:pt x="451441" y="419889"/>
                </a:lnTo>
                <a:lnTo>
                  <a:pt x="420620" y="450656"/>
                </a:lnTo>
                <a:lnTo>
                  <a:pt x="392684" y="470363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7193" y="2590591"/>
            <a:ext cx="117795" cy="238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7194" y="253683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195" y="288624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2185" y="2711541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2207" y="271154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0" y="26877"/>
                </a:moveTo>
                <a:lnTo>
                  <a:pt x="6024" y="26877"/>
                </a:lnTo>
                <a:lnTo>
                  <a:pt x="0" y="20863"/>
                </a:lnTo>
                <a:lnTo>
                  <a:pt x="0" y="6013"/>
                </a:lnTo>
                <a:lnTo>
                  <a:pt x="6024" y="0"/>
                </a:lnTo>
                <a:lnTo>
                  <a:pt x="20900" y="0"/>
                </a:lnTo>
                <a:lnTo>
                  <a:pt x="26924" y="6013"/>
                </a:lnTo>
                <a:lnTo>
                  <a:pt x="26924" y="20863"/>
                </a:lnTo>
                <a:lnTo>
                  <a:pt x="20900" y="26877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27622" y="2369245"/>
            <a:ext cx="4241165" cy="62837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0"/>
              </a:spcBef>
            </a:pPr>
            <a:r>
              <a:rPr lang="en-US" sz="2200" spc="-30" dirty="0">
                <a:latin typeface="Franklin Gothic Book"/>
                <a:cs typeface="Franklin Gothic Book"/>
              </a:rPr>
              <a:t>CDC Early Childcare Guidelines Acknowledgment </a:t>
            </a:r>
            <a:endParaRPr sz="22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1164" y="36134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0" y="1069847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19"/>
                </a:lnTo>
                <a:lnTo>
                  <a:pt x="6679692" y="1188719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7"/>
                </a:lnTo>
                <a:lnTo>
                  <a:pt x="6798564" y="118871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1986" y="3940722"/>
            <a:ext cx="417830" cy="539115"/>
          </a:xfrm>
          <a:custGeom>
            <a:avLst/>
            <a:gdLst/>
            <a:ahLst/>
            <a:cxnLst/>
            <a:rect l="l" t="t" r="r" b="b"/>
            <a:pathLst>
              <a:path w="417829" h="539114">
                <a:moveTo>
                  <a:pt x="417332" y="538814"/>
                </a:moveTo>
                <a:lnTo>
                  <a:pt x="0" y="538814"/>
                </a:lnTo>
                <a:lnTo>
                  <a:pt x="0" y="0"/>
                </a:lnTo>
                <a:lnTo>
                  <a:pt x="249053" y="0"/>
                </a:lnTo>
                <a:lnTo>
                  <a:pt x="294940" y="40404"/>
                </a:lnTo>
                <a:lnTo>
                  <a:pt x="40387" y="40404"/>
                </a:lnTo>
                <a:lnTo>
                  <a:pt x="40387" y="498403"/>
                </a:lnTo>
                <a:lnTo>
                  <a:pt x="417332" y="498403"/>
                </a:lnTo>
                <a:lnTo>
                  <a:pt x="417332" y="538814"/>
                </a:lnTo>
                <a:close/>
              </a:path>
              <a:path w="417829" h="539114">
                <a:moveTo>
                  <a:pt x="417332" y="498403"/>
                </a:moveTo>
                <a:lnTo>
                  <a:pt x="376952" y="498403"/>
                </a:lnTo>
                <a:lnTo>
                  <a:pt x="376952" y="181849"/>
                </a:lnTo>
                <a:lnTo>
                  <a:pt x="208666" y="181849"/>
                </a:lnTo>
                <a:lnTo>
                  <a:pt x="208666" y="40404"/>
                </a:lnTo>
                <a:lnTo>
                  <a:pt x="294940" y="40404"/>
                </a:lnTo>
                <a:lnTo>
                  <a:pt x="314070" y="57249"/>
                </a:lnTo>
                <a:lnTo>
                  <a:pt x="249053" y="57249"/>
                </a:lnTo>
                <a:lnTo>
                  <a:pt x="249053" y="141438"/>
                </a:lnTo>
                <a:lnTo>
                  <a:pt x="409683" y="141438"/>
                </a:lnTo>
                <a:lnTo>
                  <a:pt x="417332" y="148173"/>
                </a:lnTo>
                <a:lnTo>
                  <a:pt x="417332" y="498403"/>
                </a:lnTo>
                <a:close/>
              </a:path>
              <a:path w="417829" h="539114">
                <a:moveTo>
                  <a:pt x="409683" y="141438"/>
                </a:moveTo>
                <a:lnTo>
                  <a:pt x="333193" y="141438"/>
                </a:lnTo>
                <a:lnTo>
                  <a:pt x="249053" y="57249"/>
                </a:lnTo>
                <a:lnTo>
                  <a:pt x="314070" y="57249"/>
                </a:lnTo>
                <a:lnTo>
                  <a:pt x="409683" y="14143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2767" y="420339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2767" y="414950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05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2767" y="4257277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2767" y="431115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2767" y="4365040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27622" y="3854830"/>
            <a:ext cx="5027930" cy="62901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5"/>
              </a:spcBef>
            </a:pPr>
            <a:r>
              <a:rPr lang="en-US" sz="2200" spc="-5" dirty="0">
                <a:latin typeface="Franklin Gothic Book"/>
                <a:cs typeface="Franklin Gothic Book"/>
              </a:rPr>
              <a:t>Masks must be worn at all times by both the Provider and Observer </a:t>
            </a:r>
            <a:endParaRPr sz="22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41164" y="5099302"/>
            <a:ext cx="6798945" cy="1188720"/>
          </a:xfrm>
          <a:custGeom>
            <a:avLst/>
            <a:gdLst/>
            <a:ahLst/>
            <a:cxnLst/>
            <a:rect l="l" t="t" r="r" b="b"/>
            <a:pathLst>
              <a:path w="6798945" h="1188720">
                <a:moveTo>
                  <a:pt x="6679692" y="0"/>
                </a:moveTo>
                <a:lnTo>
                  <a:pt x="118872" y="0"/>
                </a:ln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0" y="1069847"/>
                </a:lnTo>
                <a:lnTo>
                  <a:pt x="9342" y="1116116"/>
                </a:lnTo>
                <a:lnTo>
                  <a:pt x="34818" y="1153901"/>
                </a:lnTo>
                <a:lnTo>
                  <a:pt x="72603" y="1179377"/>
                </a:lnTo>
                <a:lnTo>
                  <a:pt x="118872" y="1188719"/>
                </a:lnTo>
                <a:lnTo>
                  <a:pt x="6679692" y="1188719"/>
                </a:lnTo>
                <a:lnTo>
                  <a:pt x="6725965" y="1179377"/>
                </a:lnTo>
                <a:lnTo>
                  <a:pt x="6763750" y="1153901"/>
                </a:lnTo>
                <a:lnTo>
                  <a:pt x="6789223" y="1116116"/>
                </a:lnTo>
                <a:lnTo>
                  <a:pt x="6798564" y="1069847"/>
                </a:lnTo>
                <a:lnTo>
                  <a:pt x="6798564" y="118871"/>
                </a:lnTo>
                <a:lnTo>
                  <a:pt x="6789223" y="72603"/>
                </a:lnTo>
                <a:lnTo>
                  <a:pt x="6763750" y="34818"/>
                </a:lnTo>
                <a:lnTo>
                  <a:pt x="6725965" y="9342"/>
                </a:lnTo>
                <a:lnTo>
                  <a:pt x="6679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1986" y="5426624"/>
            <a:ext cx="417830" cy="539115"/>
          </a:xfrm>
          <a:custGeom>
            <a:avLst/>
            <a:gdLst/>
            <a:ahLst/>
            <a:cxnLst/>
            <a:rect l="l" t="t" r="r" b="b"/>
            <a:pathLst>
              <a:path w="417829" h="539114">
                <a:moveTo>
                  <a:pt x="417332" y="538807"/>
                </a:moveTo>
                <a:lnTo>
                  <a:pt x="0" y="538807"/>
                </a:lnTo>
                <a:lnTo>
                  <a:pt x="0" y="0"/>
                </a:lnTo>
                <a:lnTo>
                  <a:pt x="269247" y="0"/>
                </a:lnTo>
                <a:lnTo>
                  <a:pt x="309629" y="40404"/>
                </a:lnTo>
                <a:lnTo>
                  <a:pt x="40387" y="40404"/>
                </a:lnTo>
                <a:lnTo>
                  <a:pt x="40387" y="498403"/>
                </a:lnTo>
                <a:lnTo>
                  <a:pt x="417332" y="498403"/>
                </a:lnTo>
                <a:lnTo>
                  <a:pt x="417332" y="538807"/>
                </a:lnTo>
                <a:close/>
              </a:path>
              <a:path w="417829" h="539114">
                <a:moveTo>
                  <a:pt x="417332" y="498403"/>
                </a:moveTo>
                <a:lnTo>
                  <a:pt x="376952" y="498403"/>
                </a:lnTo>
                <a:lnTo>
                  <a:pt x="376952" y="181849"/>
                </a:lnTo>
                <a:lnTo>
                  <a:pt x="228860" y="181849"/>
                </a:lnTo>
                <a:lnTo>
                  <a:pt x="228860" y="40404"/>
                </a:lnTo>
                <a:lnTo>
                  <a:pt x="309629" y="40404"/>
                </a:lnTo>
                <a:lnTo>
                  <a:pt x="326457" y="57242"/>
                </a:lnTo>
                <a:lnTo>
                  <a:pt x="269247" y="57242"/>
                </a:lnTo>
                <a:lnTo>
                  <a:pt x="269247" y="141438"/>
                </a:lnTo>
                <a:lnTo>
                  <a:pt x="410608" y="141438"/>
                </a:lnTo>
                <a:lnTo>
                  <a:pt x="417332" y="148167"/>
                </a:lnTo>
                <a:lnTo>
                  <a:pt x="417332" y="498403"/>
                </a:lnTo>
                <a:close/>
              </a:path>
              <a:path w="417829" h="539114">
                <a:moveTo>
                  <a:pt x="410608" y="141438"/>
                </a:moveTo>
                <a:lnTo>
                  <a:pt x="353393" y="141438"/>
                </a:lnTo>
                <a:lnTo>
                  <a:pt x="269247" y="57242"/>
                </a:lnTo>
                <a:lnTo>
                  <a:pt x="326457" y="57242"/>
                </a:lnTo>
                <a:lnTo>
                  <a:pt x="410608" y="141438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7622" y="5340415"/>
            <a:ext cx="5121275" cy="62901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5"/>
              </a:spcBef>
            </a:pPr>
            <a:r>
              <a:rPr lang="en-US" sz="2200" dirty="0">
                <a:latin typeface="Franklin Gothic Book"/>
                <a:cs typeface="Franklin Gothic Book"/>
              </a:rPr>
              <a:t>Observer must wash hands and sanitize at the time of arrival to the FCC home</a:t>
            </a:r>
            <a:endParaRPr sz="2200" dirty="0">
              <a:latin typeface="Franklin Gothic Book"/>
              <a:cs typeface="Franklin Gothic Book"/>
            </a:endParaRPr>
          </a:p>
        </p:txBody>
      </p:sp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F9D5B3-529E-4707-B832-0C535F672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8185" y="65531"/>
            <a:ext cx="4010224" cy="2340862"/>
          </a:xfrm>
          <a:prstGeom prst="rect">
            <a:avLst/>
          </a:prstGeom>
        </p:spPr>
      </p:pic>
      <p:sp>
        <p:nvSpPr>
          <p:cNvPr id="29" name="object 17">
            <a:extLst>
              <a:ext uri="{FF2B5EF4-FFF2-40B4-BE49-F238E27FC236}">
                <a16:creationId xmlns:a16="http://schemas.microsoft.com/office/drawing/2014/main" id="{2960160A-C412-404D-9A3A-F9C185AB9D34}"/>
              </a:ext>
            </a:extLst>
          </p:cNvPr>
          <p:cNvSpPr/>
          <p:nvPr/>
        </p:nvSpPr>
        <p:spPr>
          <a:xfrm>
            <a:off x="5455167" y="435579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84" y="0"/>
                </a:lnTo>
              </a:path>
            </a:pathLst>
          </a:custGeom>
          <a:ln w="2694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01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7839</TotalTime>
  <Words>807</Words>
  <Application>Microsoft Office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Franklin Gothic Book</vt:lpstr>
      <vt:lpstr>Roboto</vt:lpstr>
      <vt:lpstr>Source Serif Pro</vt:lpstr>
      <vt:lpstr>Wingdings</vt:lpstr>
      <vt:lpstr>Office Theme</vt:lpstr>
      <vt:lpstr>PowerPoint Presentation</vt:lpstr>
      <vt:lpstr>PowerPoint Presentation</vt:lpstr>
      <vt:lpstr>NAFCC Accreditation Team Members </vt:lpstr>
      <vt:lpstr>Purpose</vt:lpstr>
      <vt:lpstr>Other COVID-19  Accommodations</vt:lpstr>
      <vt:lpstr>Other COVID-19  Accommodations</vt:lpstr>
      <vt:lpstr>Who Gets a  Virtual/Onsite  Observation?</vt:lpstr>
      <vt:lpstr>Covid-19  Observation Pipeline Process </vt:lpstr>
      <vt:lpstr>Covid-19 Questionnaire and signature required for both Observers and Providers  </vt:lpstr>
      <vt:lpstr>Digital Onsite Process  </vt:lpstr>
      <vt:lpstr>Things you will need  for a Digital Onsite Visit: </vt:lpstr>
      <vt:lpstr>The  Virtual Process</vt:lpstr>
      <vt:lpstr>IMPORTANT!</vt:lpstr>
      <vt:lpstr>What You’ll  Do</vt:lpstr>
      <vt:lpstr>Up to 1 hour  Pre-Observation Visit</vt:lpstr>
      <vt:lpstr>Observation Day</vt:lpstr>
      <vt:lpstr>Review Observer Workbook for  completeness</vt:lpstr>
      <vt:lpstr>Next Steps</vt:lpstr>
      <vt:lpstr>Thank You for Your Commitment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Accreditation Observation Training</dc:title>
  <dc:creator>Lanette Dumas</dc:creator>
  <cp:lastModifiedBy>Zakenya Perry Neely</cp:lastModifiedBy>
  <cp:revision>4</cp:revision>
  <dcterms:created xsi:type="dcterms:W3CDTF">2021-09-14T21:33:48Z</dcterms:created>
  <dcterms:modified xsi:type="dcterms:W3CDTF">2021-09-21T21:15:36Z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2021-09-14T00:00:00Z</vt:filetime>
  </property>
</Properties>
</file>